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423" r:id="rId3"/>
    <p:sldId id="424" r:id="rId4"/>
    <p:sldId id="411" r:id="rId5"/>
    <p:sldId id="412" r:id="rId6"/>
    <p:sldId id="426" r:id="rId7"/>
    <p:sldId id="413" r:id="rId8"/>
    <p:sldId id="414" r:id="rId9"/>
    <p:sldId id="431" r:id="rId10"/>
    <p:sldId id="433" r:id="rId11"/>
    <p:sldId id="434" r:id="rId12"/>
    <p:sldId id="435" r:id="rId13"/>
    <p:sldId id="436" r:id="rId14"/>
    <p:sldId id="432" r:id="rId15"/>
    <p:sldId id="419" r:id="rId16"/>
    <p:sldId id="422" r:id="rId17"/>
    <p:sldId id="421" r:id="rId18"/>
    <p:sldId id="438" r:id="rId19"/>
    <p:sldId id="437" r:id="rId20"/>
    <p:sldId id="439" r:id="rId21"/>
    <p:sldId id="402" r:id="rId22"/>
    <p:sldId id="440" r:id="rId23"/>
    <p:sldId id="441" r:id="rId24"/>
    <p:sldId id="442" r:id="rId25"/>
    <p:sldId id="443" r:id="rId26"/>
    <p:sldId id="408" r:id="rId27"/>
    <p:sldId id="409" r:id="rId28"/>
    <p:sldId id="410" r:id="rId29"/>
    <p:sldId id="450" r:id="rId30"/>
    <p:sldId id="452" r:id="rId31"/>
    <p:sldId id="392" r:id="rId32"/>
    <p:sldId id="393" r:id="rId33"/>
    <p:sldId id="394" r:id="rId34"/>
    <p:sldId id="395" r:id="rId35"/>
    <p:sldId id="378" r:id="rId36"/>
    <p:sldId id="379" r:id="rId37"/>
    <p:sldId id="453" r:id="rId38"/>
    <p:sldId id="444" r:id="rId39"/>
    <p:sldId id="446" r:id="rId40"/>
    <p:sldId id="447" r:id="rId41"/>
    <p:sldId id="448" r:id="rId42"/>
    <p:sldId id="449" r:id="rId43"/>
    <p:sldId id="451" r:id="rId4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9334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308862" y="6245225"/>
            <a:ext cx="281939" cy="2870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695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90049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8404862" y="6245225"/>
            <a:ext cx="281939" cy="28708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0">
              <a:spcBef>
                <a:spcPts val="400"/>
              </a:spcBef>
              <a:buSzTx/>
              <a:buNone/>
              <a:defRPr sz="2000"/>
            </a:lvl2pPr>
            <a:lvl3pPr marL="0" indent="0">
              <a:spcBef>
                <a:spcPts val="400"/>
              </a:spcBef>
              <a:buSzTx/>
              <a:buNone/>
              <a:defRPr sz="2000"/>
            </a:lvl3pPr>
            <a:lvl4pPr marL="0" indent="0">
              <a:spcBef>
                <a:spcPts val="400"/>
              </a:spcBef>
              <a:buSzTx/>
              <a:buNone/>
              <a:defRPr sz="2000"/>
            </a:lvl4pPr>
            <a:lvl5pPr marL="0" indent="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0">
              <a:spcBef>
                <a:spcPts val="500"/>
              </a:spcBef>
              <a:buSzTx/>
              <a:buNone/>
              <a:defRPr sz="2400" b="1"/>
            </a:lvl2pPr>
            <a:lvl3pPr marL="0" indent="0">
              <a:spcBef>
                <a:spcPts val="500"/>
              </a:spcBef>
              <a:buSzTx/>
              <a:buNone/>
              <a:defRPr sz="2400" b="1"/>
            </a:lvl3pPr>
            <a:lvl4pPr marL="0" indent="0">
              <a:spcBef>
                <a:spcPts val="500"/>
              </a:spcBef>
              <a:buSzTx/>
              <a:buNone/>
              <a:defRPr sz="2400" b="1"/>
            </a:lvl4pPr>
            <a:lvl5pPr marL="0" indent="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0">
              <a:spcBef>
                <a:spcPts val="300"/>
              </a:spcBef>
              <a:buSzTx/>
              <a:buNone/>
              <a:defRPr sz="1400"/>
            </a:lvl2pPr>
            <a:lvl3pPr marL="0" indent="0">
              <a:spcBef>
                <a:spcPts val="300"/>
              </a:spcBef>
              <a:buSzTx/>
              <a:buNone/>
              <a:defRPr sz="1400"/>
            </a:lvl3pPr>
            <a:lvl4pPr marL="0" indent="0">
              <a:spcBef>
                <a:spcPts val="300"/>
              </a:spcBef>
              <a:buSzTx/>
              <a:buNone/>
              <a:defRPr sz="1400"/>
            </a:lvl4pPr>
            <a:lvl5pPr marL="0" indent="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6515100" y="0"/>
            <a:ext cx="1943100" cy="6705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5676900" cy="6248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243888" y="93663"/>
            <a:ext cx="781052" cy="666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4925" y="44450"/>
            <a:ext cx="1304925" cy="2492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176262" y="6248400"/>
            <a:ext cx="281939" cy="28708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29.png"/><Relationship Id="rId15" Type="http://schemas.openxmlformats.org/officeDocument/2006/relationships/image" Target="../media/image7.jpe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7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S9KE2R92pS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emf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emf"/><Relationship Id="rId11" Type="http://schemas.openxmlformats.org/officeDocument/2006/relationships/image" Target="../media/image60.png"/><Relationship Id="rId5" Type="http://schemas.openxmlformats.org/officeDocument/2006/relationships/image" Target="../media/image64.wmf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8dLx53NanQ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1uXMHdamb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.jpe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8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g"/><Relationship Id="rId5" Type="http://schemas.openxmlformats.org/officeDocument/2006/relationships/image" Target="../media/image103.jpe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mjv9KxCzZU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395535" y="4437112"/>
            <a:ext cx="8497890" cy="1080718"/>
          </a:xfrm>
          <a:prstGeom prst="rect">
            <a:avLst/>
          </a:prstGeom>
        </p:spPr>
        <p:txBody>
          <a:bodyPr/>
          <a:lstStyle/>
          <a:p>
            <a:pPr defTabSz="786383" rtl="0">
              <a:defRPr sz="3000"/>
            </a:pPr>
            <a:r>
              <a:rPr lang="en-US" dirty="0" smtClean="0"/>
              <a:t>Decomposing the </a:t>
            </a:r>
            <a:r>
              <a:rPr lang="en-US" smtClean="0"/>
              <a:t>motor system</a:t>
            </a:r>
            <a:endParaRPr dirty="0"/>
          </a:p>
        </p:txBody>
      </p:sp>
      <p:pic>
        <p:nvPicPr>
          <p:cNvPr id="16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7863" y="479024"/>
            <a:ext cx="2879727" cy="282099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3341901" y="3464452"/>
            <a:ext cx="2999293" cy="764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Ben-Gurion University</a:t>
            </a:r>
          </a:p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Beer-Sheva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1259631" y="5733255"/>
            <a:ext cx="6400803" cy="720082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t>Opher Donchin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19" y="4185946"/>
            <a:ext cx="652969" cy="244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03" y="4185946"/>
            <a:ext cx="666716" cy="2440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200" dirty="0" smtClean="0"/>
              <a:t>For left arm, variability is consistent in </a:t>
            </a:r>
            <a:r>
              <a:rPr lang="en-US" sz="3200" b="1" dirty="0" smtClean="0"/>
              <a:t>right</a:t>
            </a:r>
            <a:r>
              <a:rPr lang="en-US" sz="3200" dirty="0" smtClean="0"/>
              <a:t> M1 but </a:t>
            </a:r>
            <a:r>
              <a:rPr lang="en-US" sz="3200" b="1" dirty="0" smtClean="0"/>
              <a:t>left</a:t>
            </a:r>
            <a:r>
              <a:rPr lang="en-US" sz="3200" dirty="0" smtClean="0"/>
              <a:t> </a:t>
            </a:r>
            <a:r>
              <a:rPr lang="en-US" sz="3200" dirty="0" err="1" smtClean="0"/>
              <a:t>PMd</a:t>
            </a:r>
            <a:r>
              <a:rPr lang="en-US" sz="3200" dirty="0" smtClean="0"/>
              <a:t> or posterior parietal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463" y="4185946"/>
            <a:ext cx="591109" cy="2440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758" y="4185946"/>
            <a:ext cx="728576" cy="2440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208" y="2093701"/>
            <a:ext cx="2050264" cy="855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3463" y="1874758"/>
            <a:ext cx="606001" cy="2471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850" y="1874758"/>
            <a:ext cx="640047" cy="2471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3897" y="1874758"/>
            <a:ext cx="633238" cy="2471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686" y="1874758"/>
            <a:ext cx="592384" cy="2471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051" y="2521481"/>
            <a:ext cx="1380894" cy="1718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051" y="4500974"/>
            <a:ext cx="1381757" cy="1719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6854" y="4392400"/>
            <a:ext cx="529055" cy="2272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9778" y="2189408"/>
            <a:ext cx="539255" cy="2157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4" y="1307078"/>
            <a:ext cx="1082362" cy="1082362"/>
          </a:xfrm>
          <a:prstGeom prst="rect">
            <a:avLst/>
          </a:prstGeom>
        </p:spPr>
      </p:pic>
      <p:sp>
        <p:nvSpPr>
          <p:cNvPr id="19" name="Shape 269"/>
          <p:cNvSpPr/>
          <p:nvPr/>
        </p:nvSpPr>
        <p:spPr>
          <a:xfrm>
            <a:off x="217316" y="6296877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094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Consistency of variability across movement of the two arms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52" y="3260257"/>
            <a:ext cx="809738" cy="350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449" y="3260257"/>
            <a:ext cx="952633" cy="3505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082" y="3260257"/>
            <a:ext cx="876422" cy="3505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504" y="3260257"/>
            <a:ext cx="952633" cy="3505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111" y="2076873"/>
            <a:ext cx="2015154" cy="1052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913" y="1810442"/>
            <a:ext cx="1419951" cy="2024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92" y="3915177"/>
            <a:ext cx="3217556" cy="2850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8989" y="3441879"/>
            <a:ext cx="805734" cy="3286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4" y="1307078"/>
            <a:ext cx="1082362" cy="1082362"/>
          </a:xfrm>
          <a:prstGeom prst="rect">
            <a:avLst/>
          </a:prstGeom>
        </p:spPr>
      </p:pic>
      <p:sp>
        <p:nvSpPr>
          <p:cNvPr id="17" name="Shape 269"/>
          <p:cNvSpPr/>
          <p:nvPr/>
        </p:nvSpPr>
        <p:spPr>
          <a:xfrm>
            <a:off x="70675" y="6543523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153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 of brain variability to kinematic variability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44" y="2389440"/>
            <a:ext cx="924054" cy="3753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212" y="2389440"/>
            <a:ext cx="876422" cy="3753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634" y="2389440"/>
            <a:ext cx="1038370" cy="3753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004" y="2389440"/>
            <a:ext cx="905001" cy="375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860" y="2205201"/>
            <a:ext cx="1781386" cy="1220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000" y="2376921"/>
            <a:ext cx="842778" cy="3724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4" y="1307078"/>
            <a:ext cx="1082362" cy="1082362"/>
          </a:xfrm>
          <a:prstGeom prst="rect">
            <a:avLst/>
          </a:prstGeom>
        </p:spPr>
      </p:pic>
      <p:sp>
        <p:nvSpPr>
          <p:cNvPr id="10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818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W</a:t>
            </a:r>
            <a:r>
              <a:rPr lang="en-US" dirty="0" smtClean="0"/>
              <a:t>hat have we learned about motor variability?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239296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Multiple independent components</a:t>
            </a:r>
          </a:p>
          <a:p>
            <a:pPr lvl="1" rtl="0"/>
            <a:r>
              <a:rPr lang="en-US" dirty="0" smtClean="0"/>
              <a:t>Consistent variability within component</a:t>
            </a:r>
          </a:p>
          <a:p>
            <a:pPr lvl="1" rtl="0"/>
            <a:r>
              <a:rPr lang="en-US" dirty="0" smtClean="0"/>
              <a:t>No correlation across components</a:t>
            </a:r>
          </a:p>
          <a:p>
            <a:pPr rtl="0"/>
            <a:r>
              <a:rPr lang="en-US" b="1" dirty="0" smtClean="0">
                <a:solidFill>
                  <a:srgbClr val="0070C0"/>
                </a:solidFill>
              </a:rPr>
              <a:t>Some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motor brain areas show consistent variability in </a:t>
            </a:r>
            <a:r>
              <a:rPr lang="en-US" b="1" dirty="0" smtClean="0">
                <a:solidFill>
                  <a:srgbClr val="0070C0"/>
                </a:solidFill>
              </a:rPr>
              <a:t>some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movements</a:t>
            </a:r>
          </a:p>
          <a:p>
            <a:pPr rtl="0"/>
            <a:r>
              <a:rPr lang="en-US" b="1" dirty="0" smtClean="0">
                <a:solidFill>
                  <a:srgbClr val="0070C0"/>
                </a:solidFill>
              </a:rPr>
              <a:t>Correlation of behavioral and neural variability in posterior parietal cortex</a:t>
            </a:r>
          </a:p>
        </p:txBody>
      </p:sp>
    </p:spTree>
    <p:extLst>
      <p:ext uri="{BB962C8B-B14F-4D97-AF65-F5344CB8AC3E}">
        <p14:creationId xmlns:p14="http://schemas.microsoft.com/office/powerpoint/2010/main" val="3116624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Ok. One more</a:t>
            </a:r>
            <a:endParaRPr lang="en-US" dirty="0"/>
          </a:p>
        </p:txBody>
      </p:sp>
      <p:pic>
        <p:nvPicPr>
          <p:cNvPr id="3" name="S9KE2R92pS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752600"/>
            <a:ext cx="7713968" cy="4339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044" y="6306671"/>
            <a:ext cx="505522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dirty="0"/>
              <a:t>https://www.youtube.com/embed/S9KE2R92pSg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89930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0" y="2377660"/>
            <a:ext cx="6062617" cy="2516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80" y="2377660"/>
            <a:ext cx="2324567" cy="2838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190" y="6040192"/>
            <a:ext cx="400608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Wu et al, Nature Neuroscience, 2014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Variability is correlated to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9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25016"/>
            <a:ext cx="3578001" cy="3281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293" y="2125017"/>
            <a:ext cx="3943861" cy="3281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189" y="6040192"/>
            <a:ext cx="49091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He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et al, PLOS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Computational Biology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, 2016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not in all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0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9" y="1615100"/>
            <a:ext cx="3681448" cy="1860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48" y="1615100"/>
            <a:ext cx="3681449" cy="18608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293" y="40286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Explanation: different types of noise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00" y="4354559"/>
            <a:ext cx="2983296" cy="531416"/>
            <a:chOff x="969627" y="2918556"/>
            <a:chExt cx="3977728" cy="7085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627" y="2918556"/>
              <a:ext cx="2450413" cy="7085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44834" y="3088167"/>
              <a:ext cx="1402521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Forgetting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5800" y="4885975"/>
            <a:ext cx="2922054" cy="428356"/>
            <a:chOff x="1096226" y="3627110"/>
            <a:chExt cx="3896072" cy="5711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6226" y="3627110"/>
              <a:ext cx="2533519" cy="57114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30841" y="3690846"/>
              <a:ext cx="1261457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Behavior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1250" y="3637193"/>
            <a:ext cx="3025317" cy="657045"/>
            <a:chOff x="1096226" y="4161029"/>
            <a:chExt cx="4033756" cy="8760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6226" y="4161029"/>
              <a:ext cx="2787464" cy="8760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881349" y="4384154"/>
              <a:ext cx="12486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Learning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9493" y="3804536"/>
            <a:ext cx="3316175" cy="604921"/>
            <a:chOff x="5947882" y="2785541"/>
            <a:chExt cx="4421567" cy="80656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7882" y="2785541"/>
              <a:ext cx="2590306" cy="80656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607854" y="2948414"/>
              <a:ext cx="17615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Learning rate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67699" y="4549815"/>
            <a:ext cx="3538126" cy="426436"/>
            <a:chOff x="6012158" y="3592448"/>
            <a:chExt cx="4717501" cy="56858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158" y="3592448"/>
              <a:ext cx="2595697" cy="5685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94942" y="3687652"/>
              <a:ext cx="1934717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Planning noise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67699" y="5019636"/>
            <a:ext cx="3625650" cy="462526"/>
            <a:chOff x="6012158" y="4405674"/>
            <a:chExt cx="4834200" cy="6167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12158" y="4405674"/>
              <a:ext cx="2480824" cy="61670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785537" y="4529358"/>
              <a:ext cx="2060821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Execution noise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8720" y="5482162"/>
            <a:ext cx="762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/>
              <a:t>Kalman</a:t>
            </a:r>
            <a:r>
              <a:rPr lang="en-US" sz="2400" dirty="0"/>
              <a:t> filter models predict learning will be: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Correlated with planning noise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Inversely correlated with execution </a:t>
            </a:r>
            <a:r>
              <a:rPr lang="en-US" sz="2400" dirty="0" err="1"/>
              <a:t>nosie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7747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 of the learning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91" y="2051522"/>
            <a:ext cx="6338021" cy="2906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51" y="1873128"/>
            <a:ext cx="1086098" cy="1381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750" y="6211669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638473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7037E-7 L -0.21667 0.298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the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98" y="4929798"/>
            <a:ext cx="3450557" cy="158254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230309"/>
              </p:ext>
            </p:extLst>
          </p:nvPr>
        </p:nvGraphicFramePr>
        <p:xfrm>
          <a:off x="1078146" y="3739412"/>
          <a:ext cx="36496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4" imgW="1447560" imgH="279360" progId="Equation.DSMT4">
                  <p:embed/>
                </p:oleObj>
              </mc:Choice>
              <mc:Fallback>
                <p:oleObj name="Equation" r:id="rId4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8146" y="3739412"/>
                        <a:ext cx="3649662" cy="703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>
            <a:stCxn id="4" idx="2"/>
            <a:endCxn id="3" idx="0"/>
          </p:cNvCxnSpPr>
          <p:nvPr/>
        </p:nvCxnSpPr>
        <p:spPr>
          <a:xfrm>
            <a:off x="2902977" y="4442674"/>
            <a:ext cx="0" cy="487124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23" y="2706773"/>
            <a:ext cx="4092908" cy="78172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27607"/>
              </p:ext>
            </p:extLst>
          </p:nvPr>
        </p:nvGraphicFramePr>
        <p:xfrm>
          <a:off x="2102877" y="1695491"/>
          <a:ext cx="1600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7" imgW="634680" imgH="279360" progId="Equation.DSMT4">
                  <p:embed/>
                </p:oleObj>
              </mc:Choice>
              <mc:Fallback>
                <p:oleObj name="Equation" r:id="rId7" imgW="634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2877" y="1695491"/>
                        <a:ext cx="1600200" cy="703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902977" y="3488501"/>
            <a:ext cx="0" cy="25091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>
            <a:off x="2902977" y="2392645"/>
            <a:ext cx="1" cy="385245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919" y="1061759"/>
            <a:ext cx="1086098" cy="13816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20800" y="6512347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2867896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and learning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A bit about </a:t>
            </a:r>
          </a:p>
          <a:p>
            <a:pPr marL="971550" lvl="1" indent="-514350" rtl="0">
              <a:buFont typeface="+mj-lt"/>
              <a:buAutoNum type="arabicPeriod"/>
            </a:pPr>
            <a:r>
              <a:rPr lang="en-US" dirty="0" smtClean="0"/>
              <a:t>noise in the motor system</a:t>
            </a:r>
          </a:p>
          <a:p>
            <a:pPr marL="971550" lvl="1" indent="-514350" rtl="0">
              <a:buFont typeface="+mj-lt"/>
              <a:buAutoNum type="arabicPeriod"/>
            </a:pPr>
            <a:r>
              <a:rPr lang="en-US" dirty="0" smtClean="0"/>
              <a:t>how noise and learning are related</a:t>
            </a:r>
          </a:p>
          <a:p>
            <a:pPr marL="1406979" lvl="2" indent="-514350" rtl="0"/>
            <a:r>
              <a:rPr lang="en-US" sz="2800" dirty="0" smtClean="0"/>
              <a:t>Also a bit about Bayesian statistical modeling</a:t>
            </a:r>
          </a:p>
          <a:p>
            <a:pPr marL="971550" lvl="1" indent="-514350" rtl="0">
              <a:buFont typeface="+mj-lt"/>
              <a:buAutoNum type="arabicPeriod"/>
            </a:pPr>
            <a:r>
              <a:rPr lang="en-US" dirty="0" smtClean="0"/>
              <a:t>learning in the motor system</a:t>
            </a:r>
          </a:p>
          <a:p>
            <a:pPr rtl="0"/>
            <a:endParaRPr lang="en-US" dirty="0"/>
          </a:p>
          <a:p>
            <a:pPr rtl="0"/>
            <a:r>
              <a:rPr lang="en-US" dirty="0" smtClean="0"/>
              <a:t>A surprisingly simple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80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model over subjects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84" y="4853593"/>
            <a:ext cx="3361385" cy="154165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01090"/>
              </p:ext>
            </p:extLst>
          </p:nvPr>
        </p:nvGraphicFramePr>
        <p:xfrm>
          <a:off x="1078146" y="3739412"/>
          <a:ext cx="36496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4" imgW="1447560" imgH="279360" progId="Equation.DSMT4">
                  <p:embed/>
                </p:oleObj>
              </mc:Choice>
              <mc:Fallback>
                <p:oleObj name="Equation" r:id="rId4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8146" y="3739412"/>
                        <a:ext cx="3649662" cy="703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>
            <a:endCxn id="3" idx="0"/>
          </p:cNvCxnSpPr>
          <p:nvPr/>
        </p:nvCxnSpPr>
        <p:spPr>
          <a:xfrm>
            <a:off x="2902977" y="4450023"/>
            <a:ext cx="0" cy="403570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23" y="2706773"/>
            <a:ext cx="4092908" cy="78172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81890"/>
              </p:ext>
            </p:extLst>
          </p:nvPr>
        </p:nvGraphicFramePr>
        <p:xfrm>
          <a:off x="2102877" y="1695491"/>
          <a:ext cx="1600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7" imgW="634680" imgH="279360" progId="Equation.DSMT4">
                  <p:embed/>
                </p:oleObj>
              </mc:Choice>
              <mc:Fallback>
                <p:oleObj name="Equation" r:id="rId7" imgW="634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2877" y="1695491"/>
                        <a:ext cx="1600200" cy="703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902977" y="3488501"/>
            <a:ext cx="0" cy="250911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>
            <a:off x="2902977" y="2392645"/>
            <a:ext cx="1" cy="385245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37616"/>
              </p:ext>
            </p:extLst>
          </p:nvPr>
        </p:nvGraphicFramePr>
        <p:xfrm>
          <a:off x="5976936" y="1689382"/>
          <a:ext cx="28813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9" imgW="1143000" imgH="279360" progId="Equation.DSMT4">
                  <p:embed/>
                </p:oleObj>
              </mc:Choice>
              <mc:Fallback>
                <p:oleObj name="Equation" r:id="rId9" imgW="1143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76936" y="1689382"/>
                        <a:ext cx="2881313" cy="703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3703077" y="2003511"/>
            <a:ext cx="2273860" cy="0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603" y="1664302"/>
            <a:ext cx="875357" cy="11135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56407" y="6327681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2389981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Noise and learning identified with different epochs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22" y="2497515"/>
            <a:ext cx="6738755" cy="39519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2276" y="1664378"/>
            <a:ext cx="2537138" cy="532933"/>
            <a:chOff x="1390918" y="6061050"/>
            <a:chExt cx="2537138" cy="532933"/>
          </a:xfrm>
        </p:grpSpPr>
        <p:sp>
          <p:nvSpPr>
            <p:cNvPr id="9" name="Rectangle 8"/>
            <p:cNvSpPr/>
            <p:nvPr/>
          </p:nvSpPr>
          <p:spPr>
            <a:xfrm>
              <a:off x="1390918" y="6061050"/>
              <a:ext cx="2537138" cy="532933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bg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532586" y="6143223"/>
              <a:ext cx="0" cy="334850"/>
            </a:xfrm>
            <a:prstGeom prst="line">
              <a:avLst/>
            </a:prstGeom>
            <a:noFill/>
            <a:ln w="76200" cap="flat">
              <a:solidFill>
                <a:srgbClr val="FFC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1710648" y="6125984"/>
              <a:ext cx="204158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No visual</a:t>
              </a:r>
              <a:r>
                <a:rPr kumimoji="0" lang="en-US" sz="18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 feedback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2" y="540165"/>
            <a:ext cx="842567" cy="10718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8" y="6380347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3188497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posterior distribution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34057"/>
            <a:ext cx="533400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40" y="1061759"/>
            <a:ext cx="1086098" cy="1381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750" y="6211669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2566283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368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sample is a different full set of parameters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5" y="1636689"/>
            <a:ext cx="3432937" cy="2574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5" y="4283298"/>
            <a:ext cx="3432937" cy="25747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870002" y="2739376"/>
            <a:ext cx="237500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Chain 1, Sample 8794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6689"/>
            <a:ext cx="3432937" cy="2574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283296"/>
            <a:ext cx="3432937" cy="25747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966180" y="5346204"/>
            <a:ext cx="256736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Chain 2, Sample 18,836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0140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Samples together reflect shape of posterior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62" y="1853751"/>
            <a:ext cx="3259428" cy="2444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50" y="1853750"/>
            <a:ext cx="3259428" cy="2444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75" y="4412089"/>
            <a:ext cx="3261215" cy="2445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063" y="4412088"/>
            <a:ext cx="3261215" cy="2445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0259"/>
            <a:ext cx="1086098" cy="13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Posterior distributions of population and </a:t>
            </a:r>
            <a:r>
              <a:rPr lang="en-US" dirty="0" err="1" smtClean="0"/>
              <a:t>hyperparameter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4" y="2691685"/>
            <a:ext cx="4062210" cy="3046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254" y="2691685"/>
            <a:ext cx="4035380" cy="302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19" y="1061759"/>
            <a:ext cx="1086098" cy="1381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50" y="6211669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1945632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noise correlated with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84" y="3155325"/>
            <a:ext cx="3534584" cy="2123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0" y="2526302"/>
            <a:ext cx="4508679" cy="3381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51" y="714680"/>
            <a:ext cx="1086098" cy="1381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50" y="6211669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2297790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14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Execution noise inversely correlated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10626"/>
            <a:ext cx="4239701" cy="2096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" y="2434531"/>
            <a:ext cx="4064413" cy="3048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51" y="714680"/>
            <a:ext cx="1086098" cy="1381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750" y="6211669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1819992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Optimal </a:t>
            </a:r>
            <a:r>
              <a:rPr lang="en-US" dirty="0" err="1" smtClean="0"/>
              <a:t>Kalman</a:t>
            </a:r>
            <a:r>
              <a:rPr lang="en-US" dirty="0" smtClean="0"/>
              <a:t> gain predicts learning</a:t>
            </a:r>
            <a:endParaRPr lang="en-US" dirty="0"/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3" y="2238417"/>
            <a:ext cx="3386764" cy="4249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439" y="2440123"/>
            <a:ext cx="4581656" cy="3436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51" y="714680"/>
            <a:ext cx="1086098" cy="1381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0497" y="6488299"/>
            <a:ext cx="610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https://www.biorxiv.org/content/early/2017/12/28/238865</a:t>
            </a:r>
          </a:p>
        </p:txBody>
      </p:sp>
    </p:spTree>
    <p:extLst>
      <p:ext uri="{BB962C8B-B14F-4D97-AF65-F5344CB8AC3E}">
        <p14:creationId xmlns:p14="http://schemas.microsoft.com/office/powerpoint/2010/main" val="4161333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dirty="0" smtClean="0"/>
              <a:t>Part 1</a:t>
            </a:r>
          </a:p>
          <a:p>
            <a:pPr lvl="1" rtl="0"/>
            <a:r>
              <a:rPr lang="en-US" dirty="0" smtClean="0"/>
              <a:t>Variability in subjects is consistent</a:t>
            </a:r>
          </a:p>
          <a:p>
            <a:pPr lvl="1" rtl="0"/>
            <a:r>
              <a:rPr lang="en-US" dirty="0" smtClean="0"/>
              <a:t>Correlation of learning and noise in posterior parietal</a:t>
            </a:r>
          </a:p>
          <a:p>
            <a:pPr rtl="0"/>
            <a:r>
              <a:rPr lang="en-US" dirty="0" smtClean="0"/>
              <a:t>Part 2</a:t>
            </a:r>
          </a:p>
          <a:p>
            <a:pPr lvl="1" rtl="0"/>
            <a:r>
              <a:rPr lang="en-US" dirty="0" smtClean="0"/>
              <a:t>Learning </a:t>
            </a:r>
          </a:p>
          <a:p>
            <a:pPr lvl="2" rtl="0"/>
            <a:r>
              <a:rPr lang="en-US" dirty="0" smtClean="0"/>
              <a:t>correlated with state noise</a:t>
            </a:r>
          </a:p>
          <a:p>
            <a:pPr lvl="2" rtl="0"/>
            <a:r>
              <a:rPr lang="en-US" dirty="0" smtClean="0"/>
              <a:t>Inversely with output noise</a:t>
            </a:r>
          </a:p>
          <a:p>
            <a:pPr lvl="1" rtl="0"/>
            <a:r>
              <a:rPr lang="en-US" dirty="0" smtClean="0"/>
              <a:t>Predicted by </a:t>
            </a:r>
            <a:r>
              <a:rPr lang="en-US" dirty="0" err="1" smtClean="0"/>
              <a:t>Kalman</a:t>
            </a:r>
            <a:r>
              <a:rPr lang="en-US" dirty="0" smtClean="0"/>
              <a:t> optimum</a:t>
            </a:r>
          </a:p>
        </p:txBody>
      </p:sp>
    </p:spTree>
    <p:extLst>
      <p:ext uri="{BB962C8B-B14F-4D97-AF65-F5344CB8AC3E}">
        <p14:creationId xmlns:p14="http://schemas.microsoft.com/office/powerpoint/2010/main" val="2031714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Obligatory sports video</a:t>
            </a:r>
            <a:endParaRPr lang="en-US" dirty="0"/>
          </a:p>
        </p:txBody>
      </p:sp>
      <p:pic>
        <p:nvPicPr>
          <p:cNvPr id="4" name="8dLx53NanQ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8984" y="1975700"/>
            <a:ext cx="7386031" cy="4154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" y="6353443"/>
            <a:ext cx="5338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https://www.youtube.com/embed/8dLx53NanQ0</a:t>
            </a:r>
          </a:p>
        </p:txBody>
      </p:sp>
    </p:spTree>
    <p:extLst>
      <p:ext uri="{BB962C8B-B14F-4D97-AF65-F5344CB8AC3E}">
        <p14:creationId xmlns:p14="http://schemas.microsoft.com/office/powerpoint/2010/main" val="3049176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one, I promise</a:t>
            </a:r>
            <a:endParaRPr lang="en-US" dirty="0"/>
          </a:p>
        </p:txBody>
      </p:sp>
      <p:pic>
        <p:nvPicPr>
          <p:cNvPr id="6" name="51uXMHdamb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5082" y="1962821"/>
            <a:ext cx="7660782" cy="4309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587" y="6297568"/>
            <a:ext cx="531811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dirty="0"/>
              <a:t>https://www.youtube.com/watch?v=51uXMHdamb4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5943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7622" y="609600"/>
            <a:ext cx="77724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/>
              <a:t>Using MRI to Localize learning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1" y="2229188"/>
            <a:ext cx="5869232" cy="1714879"/>
          </a:xfrm>
          <a:prstGeom prst="rect">
            <a:avLst/>
          </a:prstGeom>
        </p:spPr>
      </p:pic>
      <p:sp>
        <p:nvSpPr>
          <p:cNvPr id="8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1082362" cy="1082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11" y="4328977"/>
            <a:ext cx="5869232" cy="17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18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323" y="71263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Decoding movement direction from pattern of fMRI activity</a:t>
            </a:r>
            <a:endParaRPr lang="he-IL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7" y="3334448"/>
            <a:ext cx="4738190" cy="1818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03" y="3463838"/>
            <a:ext cx="2811929" cy="3021587"/>
          </a:xfrm>
          <a:prstGeom prst="rect">
            <a:avLst/>
          </a:prstGeom>
        </p:spPr>
      </p:pic>
      <p:sp>
        <p:nvSpPr>
          <p:cNvPr id="17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1082362" cy="10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2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areas of cortex reflect movement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4" y="1881429"/>
            <a:ext cx="3571238" cy="1776171"/>
          </a:xfrm>
          <a:prstGeom prst="rect">
            <a:avLst/>
          </a:prstGeom>
        </p:spPr>
      </p:pic>
      <p:sp>
        <p:nvSpPr>
          <p:cNvPr id="6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1082362" cy="1082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47" y="2174893"/>
            <a:ext cx="956382" cy="4508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555" y="2174889"/>
            <a:ext cx="1171083" cy="450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638" y="2174889"/>
            <a:ext cx="1132045" cy="4508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683" y="2174889"/>
            <a:ext cx="1132045" cy="4508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542" y="4097824"/>
            <a:ext cx="1428088" cy="1461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535" y="2174889"/>
            <a:ext cx="888070" cy="45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48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713" y="699752"/>
            <a:ext cx="77724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After adaptation: visual, motor and parietal!</a:t>
            </a:r>
            <a:endParaRPr lang="he-IL" dirty="0"/>
          </a:p>
        </p:txBody>
      </p:sp>
      <p:sp>
        <p:nvSpPr>
          <p:cNvPr id="6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1082362" cy="108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76" y="2023098"/>
            <a:ext cx="952633" cy="4525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382" y="2023098"/>
            <a:ext cx="1066949" cy="4525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780" y="2023098"/>
            <a:ext cx="933580" cy="4525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206" y="2023098"/>
            <a:ext cx="1028844" cy="4525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53" y="1881429"/>
            <a:ext cx="4063237" cy="2020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863" y="4254680"/>
            <a:ext cx="1644314" cy="1629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3692" y="2023098"/>
            <a:ext cx="895475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Learning predicted by optimal </a:t>
            </a:r>
            <a:r>
              <a:rPr lang="en-US" dirty="0" err="1" smtClean="0"/>
              <a:t>Kalman</a:t>
            </a:r>
            <a:r>
              <a:rPr lang="en-US" dirty="0" smtClean="0"/>
              <a:t> gain</a:t>
            </a:r>
          </a:p>
          <a:p>
            <a:pPr lvl="1" rtl="0"/>
            <a:r>
              <a:rPr lang="en-US" dirty="0" smtClean="0"/>
              <a:t>Balancing state and output noise</a:t>
            </a:r>
          </a:p>
          <a:p>
            <a:pPr rtl="0"/>
            <a:r>
              <a:rPr lang="en-US" dirty="0" smtClean="0"/>
              <a:t>Posterior parietal cortex</a:t>
            </a:r>
          </a:p>
          <a:p>
            <a:pPr lvl="1" rtl="0"/>
            <a:r>
              <a:rPr lang="en-US" dirty="0" smtClean="0"/>
              <a:t>Noise correlates with behavioral noise</a:t>
            </a:r>
          </a:p>
          <a:p>
            <a:pPr lvl="1" rtl="0"/>
            <a:r>
              <a:rPr lang="en-US" dirty="0" smtClean="0"/>
              <a:t>Learning changes activity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73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60376"/>
            <a:ext cx="7772400" cy="3007659"/>
          </a:xfrm>
        </p:spPr>
        <p:txBody>
          <a:bodyPr>
            <a:normAutofit/>
          </a:bodyPr>
          <a:lstStyle/>
          <a:p>
            <a:pPr rtl="0"/>
            <a:r>
              <a:rPr lang="en-US" dirty="0" err="1" smtClean="0"/>
              <a:t>Shlomi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endParaRPr lang="en-US" dirty="0" smtClean="0"/>
          </a:p>
          <a:p>
            <a:pPr rtl="0"/>
            <a:r>
              <a:rPr lang="en-US" dirty="0" smtClean="0"/>
              <a:t>Rick Van Der Vliet</a:t>
            </a:r>
          </a:p>
          <a:p>
            <a:pPr rtl="0"/>
            <a:r>
              <a:rPr lang="en-US" dirty="0" smtClean="0"/>
              <a:t>Ruud </a:t>
            </a:r>
            <a:r>
              <a:rPr lang="en-US" dirty="0" err="1" smtClean="0"/>
              <a:t>Selles</a:t>
            </a:r>
            <a:r>
              <a:rPr lang="en-US" dirty="0" smtClean="0"/>
              <a:t>, Maarten </a:t>
            </a:r>
            <a:r>
              <a:rPr lang="en-US" dirty="0" err="1" smtClean="0"/>
              <a:t>Frens</a:t>
            </a:r>
            <a:r>
              <a:rPr lang="en-US" dirty="0" smtClean="0"/>
              <a:t> and </a:t>
            </a:r>
            <a:r>
              <a:rPr lang="en-US" dirty="0" err="1" smtClean="0"/>
              <a:t>Ilan</a:t>
            </a:r>
            <a:r>
              <a:rPr lang="en-US" dirty="0" smtClean="0"/>
              <a:t> </a:t>
            </a:r>
            <a:r>
              <a:rPr lang="en-US" dirty="0" err="1" smtClean="0"/>
              <a:t>Dinstein</a:t>
            </a:r>
            <a:endParaRPr lang="en-US" dirty="0" smtClean="0"/>
          </a:p>
          <a:p>
            <a:pPr lvl="1" rtl="0"/>
            <a:r>
              <a:rPr lang="en-US" dirty="0" smtClean="0"/>
              <a:t>Co-supervision</a:t>
            </a:r>
          </a:p>
        </p:txBody>
      </p:sp>
      <p:sp>
        <p:nvSpPr>
          <p:cNvPr id="7" name="AutoShape 2" descr="Image result for maarten frens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r="5594"/>
          <a:stretch/>
        </p:blipFill>
        <p:spPr>
          <a:xfrm>
            <a:off x="7451937" y="1578722"/>
            <a:ext cx="1635617" cy="1890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1" y="1587170"/>
            <a:ext cx="1720040" cy="17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419" y="1537554"/>
            <a:ext cx="1505160" cy="1914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r="9266"/>
          <a:stretch/>
        </p:blipFill>
        <p:spPr>
          <a:xfrm>
            <a:off x="4151757" y="1614025"/>
            <a:ext cx="1222860" cy="1854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16725"/>
          <a:stretch/>
        </p:blipFill>
        <p:spPr>
          <a:xfrm>
            <a:off x="5694795" y="1638739"/>
            <a:ext cx="1436965" cy="17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3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Sorry, I lied!</a:t>
            </a:r>
            <a:endParaRPr lang="en-US" dirty="0"/>
          </a:p>
        </p:txBody>
      </p:sp>
      <p:pic>
        <p:nvPicPr>
          <p:cNvPr id="4" name="Hmjv9KxCzZ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122" y="1752600"/>
            <a:ext cx="7023756" cy="3950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" y="6014434"/>
            <a:ext cx="52283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dirty="0"/>
              <a:t>https://www.youtube.com/watch?v=Hmjv9KxCzZU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30588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4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17" y="1848896"/>
            <a:ext cx="7509184" cy="23238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also simulate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17" y="4472063"/>
            <a:ext cx="3460496" cy="2296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472063"/>
            <a:ext cx="3675201" cy="23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6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64428" y="2552540"/>
            <a:ext cx="3785022" cy="3314074"/>
            <a:chOff x="4555568" y="2746865"/>
            <a:chExt cx="4290851" cy="3756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5568" y="2746865"/>
              <a:ext cx="4290851" cy="375696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55568" y="2746865"/>
              <a:ext cx="455948" cy="189518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Motor noise persists in simpler situations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0" y="2552540"/>
            <a:ext cx="4211884" cy="3281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4" y="1307078"/>
            <a:ext cx="1082362" cy="1082362"/>
          </a:xfrm>
          <a:prstGeom prst="rect">
            <a:avLst/>
          </a:prstGeom>
        </p:spPr>
      </p:pic>
      <p:sp>
        <p:nvSpPr>
          <p:cNvPr id="10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688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6985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50" y="1972955"/>
            <a:ext cx="3003332" cy="2004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77366"/>
            <a:ext cx="2644026" cy="1966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30" y="1972956"/>
            <a:ext cx="3209782" cy="21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5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32" y="2337125"/>
            <a:ext cx="5342993" cy="1838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59" y="4257348"/>
            <a:ext cx="5345733" cy="1584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825" y="4175447"/>
            <a:ext cx="2793525" cy="17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3 D-G,I: Model parameters and measurable values, results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49" y="2766521"/>
            <a:ext cx="4816698" cy="2523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2264269"/>
            <a:ext cx="3373556" cy="1763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4259857"/>
            <a:ext cx="3373556" cy="18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23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Parietal areas are motor-colored visual representation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35935"/>
            <a:ext cx="7445941" cy="3437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670238"/>
            <a:ext cx="823711" cy="823711"/>
          </a:xfrm>
          <a:prstGeom prst="rect">
            <a:avLst/>
          </a:prstGeom>
        </p:spPr>
      </p:pic>
      <p:sp>
        <p:nvSpPr>
          <p:cNvPr id="5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94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Subjects noisy using one arm are noisy in both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5" y="2452404"/>
            <a:ext cx="3010320" cy="3086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75" y="2452403"/>
            <a:ext cx="2762636" cy="3086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411" y="2452402"/>
            <a:ext cx="3077004" cy="308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7" y="1211419"/>
            <a:ext cx="1082362" cy="1082362"/>
          </a:xfrm>
          <a:prstGeom prst="rect">
            <a:avLst/>
          </a:prstGeom>
        </p:spPr>
      </p:pic>
      <p:sp>
        <p:nvSpPr>
          <p:cNvPr id="9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5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noisy a subject is to one target predicts how noisy they are to others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82" y="2608761"/>
            <a:ext cx="3526071" cy="3508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765" y="2608761"/>
            <a:ext cx="2377088" cy="1267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" y="2067580"/>
            <a:ext cx="1082362" cy="1082362"/>
          </a:xfrm>
          <a:prstGeom prst="rect">
            <a:avLst/>
          </a:prstGeom>
        </p:spPr>
      </p:pic>
      <p:sp>
        <p:nvSpPr>
          <p:cNvPr id="6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17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(At least) two components of noise are uncorrelated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0" y="2560529"/>
            <a:ext cx="2646963" cy="2397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493" y="2560529"/>
            <a:ext cx="2930691" cy="2397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184" y="2560529"/>
            <a:ext cx="2930691" cy="2397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4" y="1307078"/>
            <a:ext cx="1082362" cy="1082362"/>
          </a:xfrm>
          <a:prstGeom prst="rect">
            <a:avLst/>
          </a:prstGeom>
        </p:spPr>
      </p:pic>
      <p:sp>
        <p:nvSpPr>
          <p:cNvPr id="10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35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also characterize noise in brain activity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94" y="1757363"/>
            <a:ext cx="1897063" cy="4981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158" y="1754982"/>
            <a:ext cx="2851414" cy="1815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557" y="3572957"/>
            <a:ext cx="2932882" cy="3188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572" y="1745724"/>
            <a:ext cx="2257854" cy="4992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4" y="1307078"/>
            <a:ext cx="1082362" cy="1082362"/>
          </a:xfrm>
          <a:prstGeom prst="rect">
            <a:avLst/>
          </a:prstGeom>
        </p:spPr>
      </p:pic>
      <p:sp>
        <p:nvSpPr>
          <p:cNvPr id="11" name="Shape 269"/>
          <p:cNvSpPr/>
          <p:nvPr/>
        </p:nvSpPr>
        <p:spPr>
          <a:xfrm>
            <a:off x="0" y="6488672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15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Consistency of variability is stronger </a:t>
            </a:r>
            <a:r>
              <a:rPr lang="en-US" dirty="0" err="1" smtClean="0"/>
              <a:t>contralaterally</a:t>
            </a:r>
            <a:r>
              <a:rPr lang="en-US" smtClean="0"/>
              <a:t> (in some areas)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73" y="2601492"/>
            <a:ext cx="847843" cy="3458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824" y="2601492"/>
            <a:ext cx="895475" cy="345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299" y="2601492"/>
            <a:ext cx="885949" cy="34580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248" y="2601492"/>
            <a:ext cx="828791" cy="3458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208" y="2093701"/>
            <a:ext cx="2050264" cy="855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4" y="2601491"/>
            <a:ext cx="1893916" cy="235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3449" y="2923504"/>
            <a:ext cx="790451" cy="3161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4" y="1307078"/>
            <a:ext cx="1082362" cy="1082362"/>
          </a:xfrm>
          <a:prstGeom prst="rect">
            <a:avLst/>
          </a:prstGeom>
        </p:spPr>
      </p:pic>
      <p:sp>
        <p:nvSpPr>
          <p:cNvPr id="11" name="Shape 269"/>
          <p:cNvSpPr/>
          <p:nvPr/>
        </p:nvSpPr>
        <p:spPr>
          <a:xfrm>
            <a:off x="429052" y="6314226"/>
            <a:ext cx="211211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i="1" dirty="0" smtClean="0"/>
              <a:t>J </a:t>
            </a:r>
            <a:r>
              <a:rPr lang="en-US" i="1" dirty="0" err="1" smtClean="0"/>
              <a:t>Neurosci</a:t>
            </a:r>
            <a:r>
              <a:rPr lang="en-US" i="1" dirty="0" smtClean="0"/>
              <a:t> </a:t>
            </a:r>
            <a:r>
              <a:rPr lang="en-US" dirty="0" smtClean="0"/>
              <a:t>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913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37487</TotalTime>
  <Words>546</Words>
  <Application>Microsoft Office PowerPoint</Application>
  <PresentationFormat>On-screen Show (4:3)</PresentationFormat>
  <Paragraphs>114</Paragraphs>
  <Slides>43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Helvetica</vt:lpstr>
      <vt:lpstr>Helvetica Neue</vt:lpstr>
      <vt:lpstr>Times New Roman</vt:lpstr>
      <vt:lpstr>Default</vt:lpstr>
      <vt:lpstr>Equation</vt:lpstr>
      <vt:lpstr>Decomposing the motor system</vt:lpstr>
      <vt:lpstr>Noise and learning</vt:lpstr>
      <vt:lpstr>Obligatory sports video</vt:lpstr>
      <vt:lpstr>Motor noise persists in simpler situations</vt:lpstr>
      <vt:lpstr>Subjects noisy using one arm are noisy in both</vt:lpstr>
      <vt:lpstr>How noisy a subject is to one target predicts how noisy they are to others</vt:lpstr>
      <vt:lpstr>(At least) two components of noise are uncorrelated</vt:lpstr>
      <vt:lpstr>We can also characterize noise in brain activity</vt:lpstr>
      <vt:lpstr>Consistency of variability is stronger contralaterally (in some areas)</vt:lpstr>
      <vt:lpstr>For left arm, variability is consistent in right M1 but left PMd or posterior parietal</vt:lpstr>
      <vt:lpstr>Consistency of variability across movement of the two arms</vt:lpstr>
      <vt:lpstr>Correlation of brain variability to kinematic variability</vt:lpstr>
      <vt:lpstr>What have we learned about motor variability?</vt:lpstr>
      <vt:lpstr>Ok. One more</vt:lpstr>
      <vt:lpstr>Variability is correlated to learning</vt:lpstr>
      <vt:lpstr>But not in all experiments</vt:lpstr>
      <vt:lpstr>Explanation: different types of noise</vt:lpstr>
      <vt:lpstr>Our model of the learning process</vt:lpstr>
      <vt:lpstr>Parameters of the model</vt:lpstr>
      <vt:lpstr>Hierarchical model over subjects</vt:lpstr>
      <vt:lpstr>Noise and learning identified with different epochs</vt:lpstr>
      <vt:lpstr>Sampling from the posterior distribution</vt:lpstr>
      <vt:lpstr>Each sample is a different full set of parameters</vt:lpstr>
      <vt:lpstr>Samples together reflect shape of posterior distribution</vt:lpstr>
      <vt:lpstr>Posterior distributions of population and hyperparameter</vt:lpstr>
      <vt:lpstr>Planning noise correlated with learning</vt:lpstr>
      <vt:lpstr>Execution noise inversely correlated</vt:lpstr>
      <vt:lpstr>Optimal Kalman gain predicts learning</vt:lpstr>
      <vt:lpstr>Where are we now?</vt:lpstr>
      <vt:lpstr>Last one, I promise</vt:lpstr>
      <vt:lpstr>Using MRI to Localize learning</vt:lpstr>
      <vt:lpstr>Decoding movement direction from pattern of fMRI activity</vt:lpstr>
      <vt:lpstr>Many areas of cortex reflect movement</vt:lpstr>
      <vt:lpstr>After adaptation: visual, motor and parietal!</vt:lpstr>
      <vt:lpstr>Final Summary</vt:lpstr>
      <vt:lpstr>Thanks!</vt:lpstr>
      <vt:lpstr>Sorry, I lied!</vt:lpstr>
      <vt:lpstr>PowerPoint Presentation</vt:lpstr>
      <vt:lpstr>We can also simulate behavior</vt:lpstr>
      <vt:lpstr>Simul</vt:lpstr>
      <vt:lpstr>PowerPoint Presentation</vt:lpstr>
      <vt:lpstr>Fig 3 D-G,I: Model parameters and measurable values, results </vt:lpstr>
      <vt:lpstr>Parietal areas are motor-colored visual representation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cerebellar role in correcting reach errors:  hierarchical processing or integration</dc:title>
  <dc:creator>עופר דונחין</dc:creator>
  <cp:lastModifiedBy>Windows User</cp:lastModifiedBy>
  <cp:revision>166</cp:revision>
  <dcterms:modified xsi:type="dcterms:W3CDTF">2018-04-06T13:00:37Z</dcterms:modified>
</cp:coreProperties>
</file>