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398" r:id="rId3"/>
    <p:sldId id="372" r:id="rId4"/>
    <p:sldId id="390" r:id="rId5"/>
    <p:sldId id="334" r:id="rId6"/>
    <p:sldId id="336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6" r:id="rId15"/>
    <p:sldId id="391" r:id="rId16"/>
    <p:sldId id="343" r:id="rId17"/>
    <p:sldId id="373" r:id="rId18"/>
    <p:sldId id="342" r:id="rId19"/>
    <p:sldId id="397" r:id="rId20"/>
    <p:sldId id="341" r:id="rId21"/>
    <p:sldId id="374" r:id="rId22"/>
    <p:sldId id="344" r:id="rId23"/>
    <p:sldId id="392" r:id="rId24"/>
    <p:sldId id="393" r:id="rId25"/>
    <p:sldId id="394" r:id="rId26"/>
    <p:sldId id="395" r:id="rId27"/>
    <p:sldId id="349" r:id="rId28"/>
    <p:sldId id="400" r:id="rId29"/>
    <p:sldId id="350" r:id="rId30"/>
    <p:sldId id="351" r:id="rId31"/>
    <p:sldId id="376" r:id="rId32"/>
    <p:sldId id="401" r:id="rId33"/>
    <p:sldId id="352" r:id="rId34"/>
    <p:sldId id="378" r:id="rId35"/>
    <p:sldId id="379" r:id="rId36"/>
    <p:sldId id="399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9334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308862" y="6245225"/>
            <a:ext cx="281939" cy="2870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6515100" y="0"/>
            <a:ext cx="1943100" cy="6705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5676900" cy="6248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695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90049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8243888" y="93663"/>
            <a:ext cx="781052" cy="666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4925" y="44450"/>
            <a:ext cx="1304925" cy="2492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176262" y="6248400"/>
            <a:ext cx="281939" cy="28708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3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395535" y="4437112"/>
            <a:ext cx="8497890" cy="1080718"/>
          </a:xfrm>
          <a:prstGeom prst="rect">
            <a:avLst/>
          </a:prstGeom>
        </p:spPr>
        <p:txBody>
          <a:bodyPr/>
          <a:lstStyle/>
          <a:p>
            <a:pPr defTabSz="786383" rtl="0">
              <a:defRPr sz="3000"/>
            </a:pPr>
            <a:r>
              <a:t>The cerebellar role in correcting reach errors: </a:t>
            </a:r>
            <a:endParaRPr sz="3300"/>
          </a:p>
          <a:p>
            <a:pPr defTabSz="786383" rtl="0">
              <a:defRPr sz="3000"/>
            </a:pPr>
            <a:r>
              <a:t>hierarchical processing or integration</a:t>
            </a:r>
          </a:p>
        </p:txBody>
      </p:sp>
      <p:pic>
        <p:nvPicPr>
          <p:cNvPr id="16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7863" y="479024"/>
            <a:ext cx="2879727" cy="282099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3341901" y="3464452"/>
            <a:ext cx="2999293" cy="76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Ben-Gurion University</a:t>
            </a:r>
          </a:p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Beer-Sheva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1259631" y="5733255"/>
            <a:ext cx="6400803" cy="720082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t>Opher Donchin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41247">
              <a:defRPr sz="3600"/>
            </a:lvl1pPr>
          </a:lstStyle>
          <a:p>
            <a:pPr rtl="0">
              <a:defRPr/>
            </a:pPr>
            <a:r>
              <a:t>Performance uncorrelated in FF and VM</a:t>
            </a:r>
          </a:p>
        </p:txBody>
      </p:sp>
      <p:pic>
        <p:nvPicPr>
          <p:cNvPr id="232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109" y="1645142"/>
            <a:ext cx="5401782" cy="405271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817885" y="6055638"/>
            <a:ext cx="2641622" cy="34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Rabe, </a:t>
            </a:r>
            <a:r>
              <a:rPr i="1"/>
              <a:t>J Neurophysiol</a:t>
            </a:r>
            <a:r>
              <a:t>, 2009</a:t>
            </a:r>
          </a:p>
        </p:txBody>
      </p:sp>
      <p:pic>
        <p:nvPicPr>
          <p:cNvPr id="234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9103" y="1817522"/>
            <a:ext cx="1180802" cy="15729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2750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749808">
              <a:defRPr sz="3200"/>
            </a:lvl1pPr>
          </a:lstStyle>
          <a:p>
            <a:pPr rtl="0">
              <a:defRPr/>
            </a:pPr>
            <a:r>
              <a:t>Correlation of cerebellar volume to task performance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xfrm>
            <a:off x="685800" y="1844824"/>
            <a:ext cx="7772400" cy="871539"/>
          </a:xfrm>
          <a:prstGeom prst="rect">
            <a:avLst/>
          </a:prstGeom>
        </p:spPr>
        <p:txBody>
          <a:bodyPr/>
          <a:lstStyle/>
          <a:p>
            <a:pPr rtl="0">
              <a:lnSpc>
                <a:spcPct val="80000"/>
              </a:lnSpc>
              <a:spcBef>
                <a:spcPts val="600"/>
              </a:spcBef>
              <a:defRPr sz="2700"/>
            </a:pPr>
            <a:r>
              <a:t>Force field: more anterior (lobule IV-V)</a:t>
            </a:r>
          </a:p>
          <a:p>
            <a:pPr rtl="0">
              <a:lnSpc>
                <a:spcPct val="80000"/>
              </a:lnSpc>
              <a:spcBef>
                <a:spcPts val="600"/>
              </a:spcBef>
              <a:defRPr sz="2700"/>
            </a:pPr>
            <a:r>
              <a:t>Visuomotor: more posterior (lobule V-VI)</a:t>
            </a:r>
          </a:p>
        </p:txBody>
      </p:sp>
      <p:pic>
        <p:nvPicPr>
          <p:cNvPr id="248" name="image19.jpeg" descr="C:\Users\Opher\Documents\2010 Spring\Talks\Draft 091202\Degen FF.jpg"/>
          <p:cNvPicPr>
            <a:picLocks noChangeAspect="1"/>
          </p:cNvPicPr>
          <p:nvPr/>
        </p:nvPicPr>
        <p:blipFill>
          <a:blip r:embed="rId2">
            <a:extLst/>
          </a:blip>
          <a:srcRect b="7205"/>
          <a:stretch>
            <a:fillRect/>
          </a:stretch>
        </p:blipFill>
        <p:spPr>
          <a:xfrm>
            <a:off x="539750" y="3078235"/>
            <a:ext cx="8091490" cy="1223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20.jpeg" descr="C:\Users\Opher\Documents\2010 Spring\Talks\Draft 091202\Degen scal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0338" y="6165303"/>
            <a:ext cx="5940427" cy="339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21.jpeg" descr="C:\Users\Opher\Documents\2010 Spring\Talks\Draft 091202\Degen VM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750" y="4797349"/>
            <a:ext cx="8091490" cy="1247777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323528" y="4293096"/>
            <a:ext cx="5256213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Force field</a:t>
            </a:r>
          </a:p>
        </p:txBody>
      </p:sp>
      <p:sp>
        <p:nvSpPr>
          <p:cNvPr id="252" name="Shape 252"/>
          <p:cNvSpPr/>
          <p:nvPr/>
        </p:nvSpPr>
        <p:spPr>
          <a:xfrm>
            <a:off x="683568" y="2564902"/>
            <a:ext cx="5256213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Visuomotor</a:t>
            </a:r>
          </a:p>
        </p:txBody>
      </p:sp>
      <p:sp>
        <p:nvSpPr>
          <p:cNvPr id="253" name="Shape 253"/>
          <p:cNvSpPr/>
          <p:nvPr/>
        </p:nvSpPr>
        <p:spPr>
          <a:xfrm>
            <a:off x="68377" y="6291222"/>
            <a:ext cx="2641622" cy="34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Rabe, </a:t>
            </a:r>
            <a:r>
              <a:rPr i="1"/>
              <a:t>J Neurophysiol</a:t>
            </a:r>
            <a:r>
              <a:t>, 2009</a:t>
            </a:r>
          </a:p>
        </p:txBody>
      </p:sp>
      <p:pic>
        <p:nvPicPr>
          <p:cNvPr id="254" name="image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8395" y="1324988"/>
            <a:ext cx="1180802" cy="15729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7155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Cerebellum required to incorporate visual information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369713" y="3606984"/>
            <a:ext cx="6574664" cy="2616981"/>
            <a:chOff x="1934253" y="3508299"/>
            <a:chExt cx="6523947" cy="25967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4253" y="3512738"/>
              <a:ext cx="3284833" cy="259235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3367" y="3508299"/>
              <a:ext cx="3284833" cy="2596794"/>
            </a:xfrm>
            <a:prstGeom prst="rect">
              <a:avLst/>
            </a:prstGeom>
          </p:spPr>
        </p:pic>
      </p:grpSp>
      <p:sp>
        <p:nvSpPr>
          <p:cNvPr id="6" name="Shape 269"/>
          <p:cNvSpPr/>
          <p:nvPr/>
        </p:nvSpPr>
        <p:spPr>
          <a:xfrm>
            <a:off x="826266" y="6299401"/>
            <a:ext cx="2168460" cy="34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Taig, </a:t>
            </a:r>
            <a:r>
              <a:rPr i="1"/>
              <a:t>J Neurosci</a:t>
            </a:r>
            <a:r>
              <a:t>, 2012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94" y="1828036"/>
            <a:ext cx="2157919" cy="2044045"/>
          </a:xfrm>
          <a:prstGeom prst="rect">
            <a:avLst/>
          </a:prstGeom>
        </p:spPr>
      </p:pic>
      <p:pic>
        <p:nvPicPr>
          <p:cNvPr id="9" name="image25.jpeg" descr="C:\Users\Oferba\Documents\2011 Spring\Lab\Efrat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08805" y="1340376"/>
            <a:ext cx="935572" cy="1339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1532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251519" y="404664"/>
            <a:ext cx="6225203" cy="1143002"/>
          </a:xfrm>
          <a:prstGeom prst="rect">
            <a:avLst/>
          </a:prstGeom>
        </p:spPr>
        <p:txBody>
          <a:bodyPr/>
          <a:lstStyle>
            <a:lvl1pPr defTabSz="749808">
              <a:defRPr sz="3200"/>
            </a:lvl1pPr>
          </a:lstStyle>
          <a:p>
            <a:pPr rtl="0">
              <a:defRPr/>
            </a:pPr>
            <a:r>
              <a:t>Progressively motor caudal areas used in each task</a:t>
            </a:r>
          </a:p>
        </p:txBody>
      </p:sp>
      <p:pic>
        <p:nvPicPr>
          <p:cNvPr id="262" name="image19.jpeg" descr="C:\Users\Opher\Documents\2010 Spring\Talks\Draft 091202\Degen FF.jpg"/>
          <p:cNvPicPr>
            <a:picLocks noChangeAspect="1"/>
          </p:cNvPicPr>
          <p:nvPr/>
        </p:nvPicPr>
        <p:blipFill>
          <a:blip r:embed="rId2">
            <a:extLst/>
          </a:blip>
          <a:srcRect b="18112"/>
          <a:stretch>
            <a:fillRect/>
          </a:stretch>
        </p:blipFill>
        <p:spPr>
          <a:xfrm>
            <a:off x="611560" y="2780926"/>
            <a:ext cx="8091490" cy="1080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21.jpeg" descr="C:\Users\Opher\Documents\2010 Spring\Talks\Draft 091202\Degen VM.jpg"/>
          <p:cNvPicPr>
            <a:picLocks noChangeAspect="1"/>
          </p:cNvPicPr>
          <p:nvPr/>
        </p:nvPicPr>
        <p:blipFill>
          <a:blip r:embed="rId3">
            <a:extLst/>
          </a:blip>
          <a:srcRect b="17298"/>
          <a:stretch>
            <a:fillRect/>
          </a:stretch>
        </p:blipFill>
        <p:spPr>
          <a:xfrm>
            <a:off x="611560" y="1772816"/>
            <a:ext cx="8091490" cy="103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24.tif" descr="C:\Users\Oferba\Documents\2012 Fall\Papers\Dubi Hand estimation\J Neurosci Rev 3a\Fig9_rev.tif"/>
          <p:cNvPicPr>
            <a:picLocks noChangeAspect="1"/>
          </p:cNvPicPr>
          <p:nvPr/>
        </p:nvPicPr>
        <p:blipFill>
          <a:blip r:embed="rId4">
            <a:extLst/>
          </a:blip>
          <a:srcRect l="2806" b="78352"/>
          <a:stretch>
            <a:fillRect/>
          </a:stretch>
        </p:blipFill>
        <p:spPr>
          <a:xfrm>
            <a:off x="755575" y="3933056"/>
            <a:ext cx="7696201" cy="1499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24.tif" descr="C:\Users\Oferba\Documents\2012 Fall\Papers\Dubi Hand estimation\J Neurosci Rev 3a\Fig9_rev.tif"/>
          <p:cNvPicPr>
            <a:picLocks noChangeAspect="1"/>
          </p:cNvPicPr>
          <p:nvPr/>
        </p:nvPicPr>
        <p:blipFill>
          <a:blip r:embed="rId4">
            <a:extLst/>
          </a:blip>
          <a:srcRect l="52743" t="80715" r="35435"/>
          <a:stretch>
            <a:fillRect/>
          </a:stretch>
        </p:blipFill>
        <p:spPr>
          <a:xfrm>
            <a:off x="8316414" y="4005064"/>
            <a:ext cx="936106" cy="1335437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 rot="16200000">
            <a:off x="-8473" y="2069322"/>
            <a:ext cx="499674" cy="48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FF</a:t>
            </a:r>
          </a:p>
        </p:txBody>
      </p:sp>
      <p:sp>
        <p:nvSpPr>
          <p:cNvPr id="267" name="Shape 267"/>
          <p:cNvSpPr/>
          <p:nvPr/>
        </p:nvSpPr>
        <p:spPr>
          <a:xfrm rot="16200000">
            <a:off x="-261371" y="4403222"/>
            <a:ext cx="112306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smtClean="0"/>
              <a:t>Task state</a:t>
            </a:r>
            <a:endParaRPr dirty="0"/>
          </a:p>
        </p:txBody>
      </p:sp>
      <p:sp>
        <p:nvSpPr>
          <p:cNvPr id="268" name="Shape 268"/>
          <p:cNvSpPr/>
          <p:nvPr/>
        </p:nvSpPr>
        <p:spPr>
          <a:xfrm rot="16200000">
            <a:off x="55201" y="3102535"/>
            <a:ext cx="677128" cy="48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VM</a:t>
            </a:r>
          </a:p>
        </p:txBody>
      </p:sp>
      <p:sp>
        <p:nvSpPr>
          <p:cNvPr id="269" name="Shape 269"/>
          <p:cNvSpPr/>
          <p:nvPr/>
        </p:nvSpPr>
        <p:spPr>
          <a:xfrm>
            <a:off x="1301754" y="6034225"/>
            <a:ext cx="2168460" cy="34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Taig, </a:t>
            </a:r>
            <a:r>
              <a:rPr i="1"/>
              <a:t>J Neurosci</a:t>
            </a:r>
            <a:r>
              <a:t>, 2012</a:t>
            </a:r>
          </a:p>
        </p:txBody>
      </p:sp>
      <p:pic>
        <p:nvPicPr>
          <p:cNvPr id="270" name="image25.jpeg" descr="C:\Users\Oferba\Documents\2011 Spring\Lab\Efrat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6455" y="232756"/>
            <a:ext cx="935572" cy="1339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3380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3200"/>
            </a:lvl1pPr>
          </a:lstStyle>
          <a:p>
            <a:pPr rtl="0">
              <a:defRPr/>
            </a:pPr>
            <a:r>
              <a:t>The hierarchy of control of reaching movements</a:t>
            </a:r>
          </a:p>
        </p:txBody>
      </p:sp>
      <p:sp>
        <p:nvSpPr>
          <p:cNvPr id="293" name="Shape 293"/>
          <p:cNvSpPr/>
          <p:nvPr/>
        </p:nvSpPr>
        <p:spPr>
          <a:xfrm>
            <a:off x="5730875" y="3023020"/>
            <a:ext cx="638175" cy="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96" name="Group 296"/>
          <p:cNvGrpSpPr/>
          <p:nvPr/>
        </p:nvGrpSpPr>
        <p:grpSpPr>
          <a:xfrm>
            <a:off x="6343650" y="2737269"/>
            <a:ext cx="1020106" cy="590553"/>
            <a:chOff x="0" y="0"/>
            <a:chExt cx="1020104" cy="590551"/>
          </a:xfrm>
        </p:grpSpPr>
        <p:sp>
          <p:nvSpPr>
            <p:cNvPr id="294" name="Shape 294"/>
            <p:cNvSpPr/>
            <p:nvPr/>
          </p:nvSpPr>
          <p:spPr>
            <a:xfrm>
              <a:off x="0" y="26987"/>
              <a:ext cx="1020106" cy="563565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5677" y="-1"/>
              <a:ext cx="944794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l">
                <a:defRPr sz="1200">
                  <a:latin typeface="Tahoma"/>
                  <a:ea typeface="Tahoma"/>
                  <a:cs typeface="Tahoma"/>
                  <a:sym typeface="Tahoma"/>
                </a:defRPr>
              </a:pPr>
              <a:r>
                <a:t>Body +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>
                <a:defRPr sz="1200">
                  <a:latin typeface="Tahoma"/>
                  <a:ea typeface="Tahoma"/>
                  <a:cs typeface="Tahoma"/>
                  <a:sym typeface="Tahoma"/>
                </a:defRPr>
              </a:pPr>
              <a:r>
                <a:t>environment</a:t>
              </a:r>
            </a:p>
          </p:txBody>
        </p:sp>
      </p:grpSp>
      <p:sp>
        <p:nvSpPr>
          <p:cNvPr id="297" name="Shape 297"/>
          <p:cNvSpPr/>
          <p:nvPr/>
        </p:nvSpPr>
        <p:spPr>
          <a:xfrm>
            <a:off x="7364413" y="3027782"/>
            <a:ext cx="1211264" cy="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7491413" y="2662658"/>
            <a:ext cx="1106794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>
              <a:defRPr sz="12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State change</a:t>
            </a:r>
          </a:p>
        </p:txBody>
      </p:sp>
      <p:sp>
        <p:nvSpPr>
          <p:cNvPr id="299" name="Shape 299"/>
          <p:cNvSpPr/>
          <p:nvPr/>
        </p:nvSpPr>
        <p:spPr>
          <a:xfrm flipH="1">
            <a:off x="7556500" y="4932784"/>
            <a:ext cx="319090" cy="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02" name="Group 302"/>
          <p:cNvGrpSpPr/>
          <p:nvPr/>
        </p:nvGrpSpPr>
        <p:grpSpPr>
          <a:xfrm>
            <a:off x="6216036" y="4593059"/>
            <a:ext cx="1340773" cy="492127"/>
            <a:chOff x="0" y="0"/>
            <a:chExt cx="1340772" cy="492126"/>
          </a:xfrm>
        </p:grpSpPr>
        <p:sp>
          <p:nvSpPr>
            <p:cNvPr id="300" name="Shape 300"/>
            <p:cNvSpPr/>
            <p:nvPr/>
          </p:nvSpPr>
          <p:spPr>
            <a:xfrm>
              <a:off x="-1" y="-1"/>
              <a:ext cx="1340773" cy="492128"/>
            </a:xfrm>
            <a:prstGeom prst="rect">
              <a:avLst/>
            </a:prstGeom>
            <a:solidFill>
              <a:srgbClr val="CCCC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1695" y="69849"/>
              <a:ext cx="1303396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Sensory system</a:t>
              </a:r>
            </a:p>
          </p:txBody>
        </p:sp>
      </p:grpSp>
      <p:sp>
        <p:nvSpPr>
          <p:cNvPr id="303" name="Shape 303"/>
          <p:cNvSpPr/>
          <p:nvPr/>
        </p:nvSpPr>
        <p:spPr>
          <a:xfrm>
            <a:off x="7886699" y="3023020"/>
            <a:ext cx="1" cy="1901827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4" name="Shape 304"/>
          <p:cNvSpPr/>
          <p:nvPr/>
        </p:nvSpPr>
        <p:spPr>
          <a:xfrm flipH="1">
            <a:off x="3640137" y="4966120"/>
            <a:ext cx="255111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5" name="Shape 305"/>
          <p:cNvSpPr/>
          <p:nvPr/>
        </p:nvSpPr>
        <p:spPr>
          <a:xfrm flipV="1">
            <a:off x="3640137" y="4462884"/>
            <a:ext cx="2" cy="49530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6" name="Shape 306"/>
          <p:cNvSpPr/>
          <p:nvPr/>
        </p:nvSpPr>
        <p:spPr>
          <a:xfrm flipV="1">
            <a:off x="6048375" y="3023020"/>
            <a:ext cx="1" cy="847727"/>
          </a:xfrm>
          <a:prstGeom prst="line">
            <a:avLst/>
          </a:prstGeom>
          <a:ln w="28575">
            <a:solidFill>
              <a:srgbClr val="000000"/>
            </a:solidFill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4715547" y="3886620"/>
            <a:ext cx="1532852" cy="584202"/>
            <a:chOff x="0" y="0"/>
            <a:chExt cx="1532851" cy="584201"/>
          </a:xfrm>
        </p:grpSpPr>
        <p:sp>
          <p:nvSpPr>
            <p:cNvPr id="307" name="Shape 307"/>
            <p:cNvSpPr/>
            <p:nvPr/>
          </p:nvSpPr>
          <p:spPr>
            <a:xfrm>
              <a:off x="64413" y="0"/>
              <a:ext cx="1468439" cy="584202"/>
            </a:xfrm>
            <a:prstGeom prst="rect">
              <a:avLst/>
            </a:prstGeom>
            <a:solidFill>
              <a:srgbClr val="F7FEA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0" y="69849"/>
              <a:ext cx="1429602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pPr>
              <a:r>
                <a:t>Anterior anterior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pPr>
              <a:r>
                <a:t>cerebellum</a:t>
              </a:r>
            </a:p>
          </p:txBody>
        </p:sp>
      </p:grpSp>
      <p:grpSp>
        <p:nvGrpSpPr>
          <p:cNvPr id="312" name="Group 312"/>
          <p:cNvGrpSpPr/>
          <p:nvPr/>
        </p:nvGrpSpPr>
        <p:grpSpPr>
          <a:xfrm>
            <a:off x="4463731" y="2734094"/>
            <a:ext cx="1408180" cy="633415"/>
            <a:chOff x="0" y="0"/>
            <a:chExt cx="1408178" cy="633414"/>
          </a:xfrm>
        </p:grpSpPr>
        <p:sp>
          <p:nvSpPr>
            <p:cNvPr id="310" name="Shape 310"/>
            <p:cNvSpPr/>
            <p:nvPr/>
          </p:nvSpPr>
          <p:spPr>
            <a:xfrm>
              <a:off x="-1" y="-1"/>
              <a:ext cx="1408179" cy="633415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57561" y="71437"/>
              <a:ext cx="1088860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Motor cortex</a:t>
              </a:r>
            </a:p>
          </p:txBody>
        </p:sp>
      </p:grpSp>
      <p:sp>
        <p:nvSpPr>
          <p:cNvPr id="313" name="Shape 313"/>
          <p:cNvSpPr/>
          <p:nvPr/>
        </p:nvSpPr>
        <p:spPr>
          <a:xfrm>
            <a:off x="3322637" y="3381795"/>
            <a:ext cx="2" cy="479427"/>
          </a:xfrm>
          <a:prstGeom prst="line">
            <a:avLst/>
          </a:prstGeom>
          <a:ln w="28575">
            <a:solidFill>
              <a:srgbClr val="000000"/>
            </a:solidFill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16" name="Group 316"/>
          <p:cNvGrpSpPr/>
          <p:nvPr/>
        </p:nvGrpSpPr>
        <p:grpSpPr>
          <a:xfrm>
            <a:off x="2317750" y="2734094"/>
            <a:ext cx="1408114" cy="633415"/>
            <a:chOff x="0" y="0"/>
            <a:chExt cx="1408113" cy="633414"/>
          </a:xfrm>
        </p:grpSpPr>
        <p:sp>
          <p:nvSpPr>
            <p:cNvPr id="314" name="Shape 314"/>
            <p:cNvSpPr/>
            <p:nvPr/>
          </p:nvSpPr>
          <p:spPr>
            <a:xfrm>
              <a:off x="0" y="-1"/>
              <a:ext cx="1408114" cy="633415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282225" y="71437"/>
              <a:ext cx="861823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pPr>
              <a:r>
                <a:t>Premotor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pPr>
              <a:r>
                <a:t>cortex</a:t>
              </a:r>
            </a:p>
          </p:txBody>
        </p:sp>
      </p:grpSp>
      <p:sp>
        <p:nvSpPr>
          <p:cNvPr id="317" name="Shape 317"/>
          <p:cNvSpPr/>
          <p:nvPr/>
        </p:nvSpPr>
        <p:spPr>
          <a:xfrm>
            <a:off x="3765550" y="3023020"/>
            <a:ext cx="638175" cy="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 flipV="1">
            <a:off x="4019550" y="3023020"/>
            <a:ext cx="1" cy="847727"/>
          </a:xfrm>
          <a:prstGeom prst="line">
            <a:avLst/>
          </a:prstGeom>
          <a:ln w="28575">
            <a:solidFill>
              <a:srgbClr val="000000"/>
            </a:solidFill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21" name="Group 321"/>
          <p:cNvGrpSpPr/>
          <p:nvPr/>
        </p:nvGrpSpPr>
        <p:grpSpPr>
          <a:xfrm>
            <a:off x="2671095" y="3886620"/>
            <a:ext cx="1550073" cy="584202"/>
            <a:chOff x="0" y="0"/>
            <a:chExt cx="1550071" cy="584201"/>
          </a:xfrm>
        </p:grpSpPr>
        <p:sp>
          <p:nvSpPr>
            <p:cNvPr id="319" name="Shape 319"/>
            <p:cNvSpPr/>
            <p:nvPr/>
          </p:nvSpPr>
          <p:spPr>
            <a:xfrm>
              <a:off x="81631" y="0"/>
              <a:ext cx="1468441" cy="584202"/>
            </a:xfrm>
            <a:prstGeom prst="rect">
              <a:avLst/>
            </a:prstGeom>
            <a:solidFill>
              <a:srgbClr val="F7FEA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0" y="69849"/>
              <a:ext cx="1500370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pPr>
              <a:r>
                <a:t>Posterior anterior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pPr>
              <a:r>
                <a:t>cerebellum</a:t>
              </a:r>
            </a:p>
          </p:txBody>
        </p:sp>
      </p:grpSp>
      <p:sp>
        <p:nvSpPr>
          <p:cNvPr id="322" name="Shape 322"/>
          <p:cNvSpPr/>
          <p:nvPr/>
        </p:nvSpPr>
        <p:spPr>
          <a:xfrm flipH="1">
            <a:off x="2435225" y="4966120"/>
            <a:ext cx="1570038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3" name="Shape 323"/>
          <p:cNvSpPr/>
          <p:nvPr/>
        </p:nvSpPr>
        <p:spPr>
          <a:xfrm flipV="1">
            <a:off x="2435225" y="3381795"/>
            <a:ext cx="2" cy="1576390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5414962" y="3381795"/>
            <a:ext cx="2" cy="479427"/>
          </a:xfrm>
          <a:prstGeom prst="line">
            <a:avLst/>
          </a:prstGeom>
          <a:ln w="28575">
            <a:solidFill>
              <a:srgbClr val="000000"/>
            </a:solidFill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5" name="Shape 325"/>
          <p:cNvSpPr/>
          <p:nvPr/>
        </p:nvSpPr>
        <p:spPr>
          <a:xfrm flipH="1">
            <a:off x="4019550" y="3597695"/>
            <a:ext cx="950913" cy="2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4945061" y="3569120"/>
            <a:ext cx="25403" cy="31750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9" name="Shape 329"/>
          <p:cNvSpPr/>
          <p:nvPr/>
        </p:nvSpPr>
        <p:spPr>
          <a:xfrm flipV="1">
            <a:off x="5702300" y="4462884"/>
            <a:ext cx="1" cy="49530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32" name="Group 332"/>
          <p:cNvGrpSpPr/>
          <p:nvPr/>
        </p:nvGrpSpPr>
        <p:grpSpPr>
          <a:xfrm>
            <a:off x="661986" y="2734094"/>
            <a:ext cx="1408115" cy="633415"/>
            <a:chOff x="0" y="0"/>
            <a:chExt cx="1408114" cy="633414"/>
          </a:xfrm>
        </p:grpSpPr>
        <p:sp>
          <p:nvSpPr>
            <p:cNvPr id="330" name="Shape 330"/>
            <p:cNvSpPr/>
            <p:nvPr/>
          </p:nvSpPr>
          <p:spPr>
            <a:xfrm>
              <a:off x="-1" y="-1"/>
              <a:ext cx="1408115" cy="633415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339182" y="71437"/>
              <a:ext cx="736733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pPr>
              <a:r>
                <a:t>Parietal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pPr>
              <a:r>
                <a:t>cortex</a:t>
              </a:r>
            </a:p>
          </p:txBody>
        </p:sp>
      </p:grpSp>
      <p:grpSp>
        <p:nvGrpSpPr>
          <p:cNvPr id="335" name="Group 335"/>
          <p:cNvGrpSpPr/>
          <p:nvPr/>
        </p:nvGrpSpPr>
        <p:grpSpPr>
          <a:xfrm>
            <a:off x="849310" y="3878684"/>
            <a:ext cx="1468442" cy="584202"/>
            <a:chOff x="-1" y="0"/>
            <a:chExt cx="1468440" cy="584201"/>
          </a:xfrm>
        </p:grpSpPr>
        <p:sp>
          <p:nvSpPr>
            <p:cNvPr id="333" name="Shape 333"/>
            <p:cNvSpPr/>
            <p:nvPr/>
          </p:nvSpPr>
          <p:spPr>
            <a:xfrm>
              <a:off x="-2" y="-1"/>
              <a:ext cx="1468441" cy="584203"/>
            </a:xfrm>
            <a:prstGeom prst="rect">
              <a:avLst/>
            </a:prstGeom>
            <a:solidFill>
              <a:srgbClr val="F7FEA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385425" y="69850"/>
              <a:ext cx="566250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1200" b="1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Crus I</a:t>
              </a:r>
            </a:p>
          </p:txBody>
        </p:sp>
      </p:grpSp>
      <p:sp>
        <p:nvSpPr>
          <p:cNvPr id="336" name="Shape 336"/>
          <p:cNvSpPr/>
          <p:nvPr/>
        </p:nvSpPr>
        <p:spPr>
          <a:xfrm flipH="1">
            <a:off x="733423" y="4966120"/>
            <a:ext cx="1714502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7" name="Shape 337"/>
          <p:cNvSpPr/>
          <p:nvPr/>
        </p:nvSpPr>
        <p:spPr>
          <a:xfrm flipV="1">
            <a:off x="733423" y="3381795"/>
            <a:ext cx="3" cy="1576390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070100" y="3023019"/>
            <a:ext cx="247650" cy="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9" name="Shape 339"/>
          <p:cNvSpPr/>
          <p:nvPr/>
        </p:nvSpPr>
        <p:spPr>
          <a:xfrm flipV="1">
            <a:off x="1958974" y="4462884"/>
            <a:ext cx="1" cy="49530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1382712" y="3381795"/>
            <a:ext cx="2" cy="479427"/>
          </a:xfrm>
          <a:prstGeom prst="line">
            <a:avLst/>
          </a:prstGeom>
          <a:ln w="28575">
            <a:solidFill>
              <a:srgbClr val="000000"/>
            </a:solidFill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342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Translating this insight to our understanding of cortex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981718"/>
          </a:xfrm>
        </p:spPr>
        <p:txBody>
          <a:bodyPr/>
          <a:lstStyle/>
          <a:p>
            <a:pPr rtl="0"/>
            <a:r>
              <a:rPr lang="en-US" dirty="0" smtClean="0"/>
              <a:t>What does each loop do?</a:t>
            </a:r>
          </a:p>
          <a:p>
            <a:pPr rtl="0"/>
            <a:r>
              <a:rPr lang="en-US" dirty="0" smtClean="0"/>
              <a:t>How do Basal Ganglia and Cerebellum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50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Cortical representation is a paired hierarchy</a:t>
            </a:r>
            <a:endParaRPr lang="en-US" dirty="0"/>
          </a:p>
        </p:txBody>
      </p:sp>
      <p:pic>
        <p:nvPicPr>
          <p:cNvPr id="3" name="Picture 4" descr="https://www.researchgate.net/profile/Joaquin_Fuster2/publication/11944531/figure/fig4/AS:281689050894389@1444171311724/Figure-10-Cortical-Dynamics-in-the-Perception-Action-Cycle-Unlabeled-rectangles-st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89" y="1752600"/>
            <a:ext cx="4312822" cy="46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95"/>
          <p:cNvSpPr/>
          <p:nvPr/>
        </p:nvSpPr>
        <p:spPr>
          <a:xfrm>
            <a:off x="575843" y="6248400"/>
            <a:ext cx="199669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 err="1" smtClean="0"/>
              <a:t>Fuster</a:t>
            </a:r>
            <a:r>
              <a:rPr lang="en-US" smtClean="0"/>
              <a:t>, Neuron 2001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3435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proposal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Two levels of hierarchy</a:t>
            </a:r>
          </a:p>
          <a:p>
            <a:pPr lvl="1" rtl="0"/>
            <a:r>
              <a:rPr lang="en-US" dirty="0" smtClean="0"/>
              <a:t>Body</a:t>
            </a:r>
          </a:p>
          <a:p>
            <a:pPr lvl="1" rtl="0"/>
            <a:r>
              <a:rPr lang="en-US" dirty="0" smtClean="0"/>
              <a:t>Task</a:t>
            </a:r>
          </a:p>
          <a:p>
            <a:pPr rtl="0"/>
            <a:r>
              <a:rPr lang="en-US" dirty="0" smtClean="0"/>
              <a:t>Two types of predictive representation</a:t>
            </a:r>
          </a:p>
          <a:p>
            <a:pPr lvl="1" rtl="0"/>
            <a:r>
              <a:rPr lang="en-US" dirty="0" smtClean="0"/>
              <a:t>State</a:t>
            </a:r>
          </a:p>
          <a:p>
            <a:pPr lvl="1" rtl="0"/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19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proposal about the cortical hierarchy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285" y="1924835"/>
            <a:ext cx="5471430" cy="2297527"/>
          </a:xfrm>
          <a:prstGeom prst="rect">
            <a:avLst/>
          </a:prstGeom>
        </p:spPr>
      </p:pic>
      <p:pic>
        <p:nvPicPr>
          <p:cNvPr id="33" name="Picture 28" descr="Image result for biliard draw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7" b="13744"/>
          <a:stretch/>
        </p:blipFill>
        <p:spPr bwMode="auto">
          <a:xfrm>
            <a:off x="1524000" y="4486657"/>
            <a:ext cx="6096000" cy="22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2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Cortical representation is predictive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55" y="1623810"/>
            <a:ext cx="6681689" cy="4489925"/>
          </a:xfrm>
          <a:prstGeom prst="rect">
            <a:avLst/>
          </a:prstGeom>
        </p:spPr>
      </p:pic>
      <p:sp>
        <p:nvSpPr>
          <p:cNvPr id="5" name="Shape 195"/>
          <p:cNvSpPr/>
          <p:nvPr/>
        </p:nvSpPr>
        <p:spPr>
          <a:xfrm>
            <a:off x="575843" y="6248400"/>
            <a:ext cx="283667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 err="1" smtClean="0"/>
              <a:t>Friston</a:t>
            </a:r>
            <a:r>
              <a:rPr lang="en-US" dirty="0" smtClean="0"/>
              <a:t>, Nat Rev Neuro, 2010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9086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7772400" cy="975336"/>
          </a:xfrm>
        </p:spPr>
        <p:txBody>
          <a:bodyPr/>
          <a:lstStyle/>
          <a:p>
            <a:r>
              <a:rPr lang="en-US" dirty="0" smtClean="0"/>
              <a:t>Check out our current work!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04" y="1102673"/>
            <a:ext cx="7772400" cy="1225639"/>
          </a:xfrm>
        </p:spPr>
        <p:txBody>
          <a:bodyPr/>
          <a:lstStyle/>
          <a:p>
            <a:pPr rtl="0"/>
            <a:r>
              <a:rPr lang="en-US" dirty="0" smtClean="0"/>
              <a:t>Tonight at dinner!</a:t>
            </a:r>
          </a:p>
          <a:p>
            <a:pPr rtl="0"/>
            <a:r>
              <a:rPr lang="en-US" dirty="0" smtClean="0"/>
              <a:t>Tomorrow on the hike!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672" y="5601362"/>
            <a:ext cx="17722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Zohar Bromberg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4" y="3815492"/>
            <a:ext cx="1389187" cy="1785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10" y="3753791"/>
            <a:ext cx="1386327" cy="1847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7251" y="5601362"/>
            <a:ext cx="154144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Jana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Maresch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5998" r="25115" b="22751"/>
          <a:stretch/>
        </p:blipFill>
        <p:spPr>
          <a:xfrm>
            <a:off x="4487557" y="3819709"/>
            <a:ext cx="1455312" cy="1781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9143" y="5601362"/>
            <a:ext cx="12721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Inbal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Paran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415" y="5949227"/>
            <a:ext cx="187852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 Narrow" panose="020B0606020202030204" pitchFamily="34" charset="0"/>
              </a:rPr>
              <a:t>Physiology of slow learning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79" y="5970690"/>
            <a:ext cx="187852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 Narrow" panose="020B0606020202030204" pitchFamily="34" charset="0"/>
              </a:rPr>
              <a:t>Components of explicit learning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2807" y="5970689"/>
            <a:ext cx="201975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 Narrow" panose="020B0606020202030204" pitchFamily="34" charset="0"/>
              </a:rPr>
              <a:t>Anatomy of age-related motor deficits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1740" r="13650" b="14270"/>
          <a:stretch/>
        </p:blipFill>
        <p:spPr>
          <a:xfrm>
            <a:off x="6426557" y="3845542"/>
            <a:ext cx="1380615" cy="1725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72564" y="2909256"/>
            <a:ext cx="17851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Yoel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Ziblat</a:t>
            </a:r>
            <a:r>
              <a:rPr lang="en-US" dirty="0" smtClean="0"/>
              <a:t>-Shay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7368" y="3224807"/>
            <a:ext cx="197200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 Narrow" panose="020B0606020202030204" pitchFamily="34" charset="0"/>
              </a:rPr>
              <a:t>Noise and learning in baseline movements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23" y="1102269"/>
            <a:ext cx="1272139" cy="17975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8906" y="5499554"/>
            <a:ext cx="123366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Tamar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Dvir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8906" y="5868882"/>
            <a:ext cx="197200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 Narrow" panose="020B0606020202030204" pitchFamily="34" charset="0"/>
              </a:rPr>
              <a:t>Motor control in autism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6757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neuroanatomy of motor control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/>
          <a:srcRect b="26430"/>
          <a:stretch/>
        </p:blipFill>
        <p:spPr>
          <a:xfrm>
            <a:off x="864494" y="2003426"/>
            <a:ext cx="7415011" cy="41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76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cortex in our proposal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Task state representation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285" y="3094729"/>
            <a:ext cx="5471430" cy="2297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8965" y="3926541"/>
            <a:ext cx="847164" cy="493059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8307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roles for parietal cortex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290811"/>
          </a:xfrm>
        </p:spPr>
        <p:txBody>
          <a:bodyPr/>
          <a:lstStyle/>
          <a:p>
            <a:pPr rtl="0"/>
            <a:r>
              <a:rPr lang="en-US" dirty="0" err="1" smtClean="0"/>
              <a:t>Visuo</a:t>
            </a:r>
            <a:r>
              <a:rPr lang="en-US" dirty="0" smtClean="0"/>
              <a:t>-motor integration</a:t>
            </a:r>
          </a:p>
          <a:p>
            <a:pPr lvl="1" rtl="0"/>
            <a:r>
              <a:rPr lang="en-US" dirty="0" smtClean="0"/>
              <a:t>Richard Andersen</a:t>
            </a:r>
          </a:p>
          <a:p>
            <a:pPr rtl="0"/>
            <a:r>
              <a:rPr lang="en-US" dirty="0" smtClean="0"/>
              <a:t>State estimation</a:t>
            </a:r>
          </a:p>
          <a:p>
            <a:pPr lvl="1" rtl="0"/>
            <a:r>
              <a:rPr lang="en-US" dirty="0" smtClean="0"/>
              <a:t>Integrated model</a:t>
            </a:r>
          </a:p>
          <a:p>
            <a:pPr lvl="1" rtl="0"/>
            <a:r>
              <a:rPr lang="en-US" dirty="0" smtClean="0"/>
              <a:t>Daniel </a:t>
            </a:r>
            <a:r>
              <a:rPr lang="en-US" dirty="0" err="1" smtClean="0"/>
              <a:t>Wolpert</a:t>
            </a:r>
            <a:endParaRPr lang="he-IL" dirty="0" smtClean="0"/>
          </a:p>
          <a:p>
            <a:pPr lvl="1" rtl="0"/>
            <a:endParaRPr lang="he-IL" dirty="0"/>
          </a:p>
          <a:p>
            <a:pPr rtl="0"/>
            <a:r>
              <a:rPr lang="en-US" b="1" dirty="0" smtClean="0"/>
              <a:t>We propose: representation of task state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6142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1711" y="609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Look at movement in the MRI</a:t>
            </a:r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68" y="2126079"/>
            <a:ext cx="5555461" cy="1623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85" y="4122759"/>
            <a:ext cx="3145036" cy="2376131"/>
          </a:xfrm>
          <a:prstGeom prst="rect">
            <a:avLst/>
          </a:prstGeom>
        </p:spPr>
      </p:pic>
      <p:sp>
        <p:nvSpPr>
          <p:cNvPr id="8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2015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670238"/>
            <a:ext cx="1082362" cy="10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18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323" y="71263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Decoding movement direction from pattern of fMRI activity</a:t>
            </a:r>
            <a:endParaRPr lang="he-IL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7" y="3334448"/>
            <a:ext cx="4738190" cy="1818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03" y="3463838"/>
            <a:ext cx="2811929" cy="3021587"/>
          </a:xfrm>
          <a:prstGeom prst="rect">
            <a:avLst/>
          </a:prstGeom>
        </p:spPr>
      </p:pic>
      <p:sp>
        <p:nvSpPr>
          <p:cNvPr id="17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2015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670238"/>
            <a:ext cx="1082362" cy="10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2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areas of cortex reflect movement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87" y="3780108"/>
            <a:ext cx="6208591" cy="253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0" y="1881430"/>
            <a:ext cx="3763320" cy="1871704"/>
          </a:xfrm>
          <a:prstGeom prst="rect">
            <a:avLst/>
          </a:prstGeom>
        </p:spPr>
      </p:pic>
      <p:sp>
        <p:nvSpPr>
          <p:cNvPr id="6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2015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670238"/>
            <a:ext cx="1082362" cy="10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48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713" y="699752"/>
            <a:ext cx="77724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After adaptation: visual, motor and parietal!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28328"/>
            <a:ext cx="5441152" cy="1600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64" y="3667411"/>
            <a:ext cx="5917035" cy="2675255"/>
          </a:xfrm>
          <a:prstGeom prst="rect">
            <a:avLst/>
          </a:prstGeom>
        </p:spPr>
      </p:pic>
      <p:sp>
        <p:nvSpPr>
          <p:cNvPr id="6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2015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670238"/>
            <a:ext cx="1082362" cy="10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09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Parietal areas are motor-colored visual representation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35935"/>
            <a:ext cx="7445941" cy="3437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670238"/>
            <a:ext cx="823711" cy="823711"/>
          </a:xfrm>
          <a:prstGeom prst="rect">
            <a:avLst/>
          </a:prstGeom>
        </p:spPr>
      </p:pic>
      <p:sp>
        <p:nvSpPr>
          <p:cNvPr id="5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042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Premotor cortex in our proposal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Task </a:t>
            </a:r>
            <a:r>
              <a:rPr lang="en-US" b="1" dirty="0" smtClean="0"/>
              <a:t>action</a:t>
            </a:r>
            <a:r>
              <a:rPr lang="en-US" dirty="0" smtClean="0"/>
              <a:t> representation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285" y="3094729"/>
            <a:ext cx="5471430" cy="2297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1212" y="3926540"/>
            <a:ext cx="847164" cy="493059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70010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Premotor role in state action</a:t>
            </a:r>
            <a:endParaRPr lang="en-US" dirty="0"/>
          </a:p>
        </p:txBody>
      </p:sp>
      <p:pic>
        <p:nvPicPr>
          <p:cNvPr id="3" name="Picture 2">
            <a:extLst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3" y="2028398"/>
            <a:ext cx="7234244" cy="197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95"/>
          <p:cNvSpPr/>
          <p:nvPr/>
        </p:nvSpPr>
        <p:spPr>
          <a:xfrm>
            <a:off x="575843" y="6248400"/>
            <a:ext cx="152862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 smtClean="0"/>
              <a:t>Schwartz, 2004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429911" y="4533363"/>
            <a:ext cx="2516069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l"/>
            <a:r>
              <a:rPr lang="en-US" dirty="0" smtClean="0"/>
              <a:t>Blue: hand trajectory</a:t>
            </a:r>
          </a:p>
          <a:p>
            <a:pPr algn="l"/>
            <a:r>
              <a:rPr lang="en-US" dirty="0" smtClean="0"/>
              <a:t>Green: cursor trajectory</a:t>
            </a:r>
          </a:p>
          <a:p>
            <a:pPr algn="l"/>
            <a:r>
              <a:rPr lang="en-US" dirty="0" smtClean="0"/>
              <a:t>Red: neural trajectory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6583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994597"/>
          </a:xfrm>
        </p:spPr>
        <p:txBody>
          <a:bodyPr/>
          <a:lstStyle/>
          <a:p>
            <a:pPr rtl="0"/>
            <a:r>
              <a:rPr lang="en-US" dirty="0" smtClean="0"/>
              <a:t>What are the building blocks of the motor system</a:t>
            </a:r>
          </a:p>
          <a:p>
            <a:pPr rtl="0"/>
            <a:r>
              <a:rPr lang="en-US" dirty="0" smtClean="0"/>
              <a:t>Can we relate our theoretical models of motor control to the actual motor system</a:t>
            </a:r>
          </a:p>
          <a:p>
            <a:pPr rtl="0"/>
            <a:endParaRPr lang="en-US" dirty="0" smtClean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97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Pre-motor neurons coding for task action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80" y="2221480"/>
            <a:ext cx="6243239" cy="31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95"/>
          <p:cNvSpPr/>
          <p:nvPr/>
        </p:nvSpPr>
        <p:spPr>
          <a:xfrm>
            <a:off x="575843" y="6248400"/>
            <a:ext cx="234935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 smtClean="0"/>
              <a:t>Pearce and Moran, 2012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5530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pre-motor and parietal cortex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Bidirectional flow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36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pre-motor and parietal cortex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b="1" dirty="0" smtClean="0"/>
              <a:t>Bidirectional communication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285" y="3094729"/>
            <a:ext cx="5471430" cy="2297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3926541"/>
            <a:ext cx="1196788" cy="493059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0517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flow from PM to Parietal changes direction during task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8" y="2183084"/>
            <a:ext cx="8260263" cy="32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95"/>
          <p:cNvSpPr/>
          <p:nvPr/>
        </p:nvSpPr>
        <p:spPr>
          <a:xfrm>
            <a:off x="575843" y="6248400"/>
            <a:ext cx="479233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 smtClean="0"/>
              <a:t>Martinez-</a:t>
            </a:r>
            <a:r>
              <a:rPr lang="en-US" dirty="0" err="1" smtClean="0"/>
              <a:t>Valquez</a:t>
            </a:r>
            <a:r>
              <a:rPr lang="en-US" dirty="0" smtClean="0"/>
              <a:t> and Gail, Cerebral Cortex, 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544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Parallel segregated loops with subcortical areas</a:t>
            </a:r>
          </a:p>
          <a:p>
            <a:pPr rtl="0"/>
            <a:r>
              <a:rPr lang="en-US" dirty="0" smtClean="0"/>
              <a:t>Cortical role in predictive representation of dynamics</a:t>
            </a:r>
          </a:p>
          <a:p>
            <a:pPr lvl="1" rtl="0"/>
            <a:r>
              <a:rPr lang="en-US" dirty="0" smtClean="0"/>
              <a:t>Task / body : low vs. high</a:t>
            </a:r>
          </a:p>
          <a:p>
            <a:pPr lvl="1" rtl="0"/>
            <a:r>
              <a:rPr lang="en-US" dirty="0" smtClean="0"/>
              <a:t>State / action: frontal vs. parietal</a:t>
            </a:r>
          </a:p>
          <a:p>
            <a:pPr rtl="0"/>
            <a:r>
              <a:rPr lang="en-US" dirty="0" smtClean="0"/>
              <a:t>Subcortical areas </a:t>
            </a:r>
            <a:r>
              <a:rPr lang="en-US" dirty="0" err="1" smtClean="0"/>
              <a:t>subserve</a:t>
            </a:r>
            <a:r>
              <a:rPr lang="en-US" dirty="0" smtClean="0"/>
              <a:t> specific cortical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73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err="1" smtClean="0"/>
              <a:t>Shlomi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endParaRPr lang="en-US" dirty="0" smtClean="0"/>
          </a:p>
          <a:p>
            <a:pPr lvl="1" rtl="0"/>
            <a:r>
              <a:rPr lang="en-US" dirty="0" smtClean="0"/>
              <a:t>Ideas and data</a:t>
            </a:r>
          </a:p>
          <a:p>
            <a:pPr rtl="0"/>
            <a:r>
              <a:rPr lang="en-US" dirty="0" smtClean="0"/>
              <a:t>Alex Gail and </a:t>
            </a:r>
            <a:r>
              <a:rPr lang="en-US" dirty="0" err="1" smtClean="0"/>
              <a:t>Ilan</a:t>
            </a:r>
            <a:r>
              <a:rPr lang="en-US" dirty="0" smtClean="0"/>
              <a:t> </a:t>
            </a:r>
            <a:r>
              <a:rPr lang="en-US" dirty="0" err="1" smtClean="0"/>
              <a:t>Dinstein</a:t>
            </a:r>
            <a:endParaRPr lang="en-US" dirty="0" smtClean="0"/>
          </a:p>
          <a:p>
            <a:pPr lvl="1" rtl="0"/>
            <a:r>
              <a:rPr lang="en-US" dirty="0" smtClean="0"/>
              <a:t>Useful discussions</a:t>
            </a:r>
          </a:p>
          <a:p>
            <a:pPr rtl="0"/>
            <a:r>
              <a:rPr lang="en-US" dirty="0" smtClean="0"/>
              <a:t>Dagmar </a:t>
            </a:r>
            <a:r>
              <a:rPr lang="en-US" dirty="0" err="1" smtClean="0"/>
              <a:t>Timann</a:t>
            </a:r>
            <a:endParaRPr lang="en-US" dirty="0" smtClean="0"/>
          </a:p>
          <a:p>
            <a:pPr lvl="1" rtl="0"/>
            <a:r>
              <a:rPr lang="en-US" dirty="0" smtClean="0"/>
              <a:t>Fruitful collaboration</a:t>
            </a:r>
          </a:p>
          <a:p>
            <a:pPr rtl="0"/>
            <a:r>
              <a:rPr lang="en-US" dirty="0" smtClean="0"/>
              <a:t>Reza </a:t>
            </a:r>
            <a:r>
              <a:rPr lang="en-US" dirty="0" err="1" smtClean="0"/>
              <a:t>Shadmehr</a:t>
            </a:r>
            <a:endParaRPr lang="en-US" dirty="0"/>
          </a:p>
          <a:p>
            <a:pPr lvl="1" rtl="0"/>
            <a:r>
              <a:rPr lang="en-US" dirty="0" smtClean="0"/>
              <a:t>Support </a:t>
            </a:r>
            <a:r>
              <a:rPr lang="en-US" smtClean="0"/>
              <a:t>and advice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553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7772400" cy="975336"/>
          </a:xfrm>
        </p:spPr>
        <p:txBody>
          <a:bodyPr/>
          <a:lstStyle/>
          <a:p>
            <a:r>
              <a:rPr lang="en-US" dirty="0" smtClean="0"/>
              <a:t>Check out our current work!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04" y="1102673"/>
            <a:ext cx="7772400" cy="1225639"/>
          </a:xfrm>
        </p:spPr>
        <p:txBody>
          <a:bodyPr/>
          <a:lstStyle/>
          <a:p>
            <a:pPr rtl="0"/>
            <a:r>
              <a:rPr lang="en-US" dirty="0" smtClean="0"/>
              <a:t>Tonight at dinner!</a:t>
            </a:r>
          </a:p>
          <a:p>
            <a:pPr rtl="0"/>
            <a:r>
              <a:rPr lang="en-US" dirty="0" smtClean="0"/>
              <a:t>Tomorrow on the hike!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672" y="5601362"/>
            <a:ext cx="17722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Zohar Bromberg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4" y="3815492"/>
            <a:ext cx="1389187" cy="1785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10" y="3753791"/>
            <a:ext cx="1386327" cy="1847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7251" y="5601362"/>
            <a:ext cx="154144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Jana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Maresch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5998" r="25115" b="22751"/>
          <a:stretch/>
        </p:blipFill>
        <p:spPr>
          <a:xfrm>
            <a:off x="4487557" y="3819709"/>
            <a:ext cx="1455312" cy="1781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9143" y="5601362"/>
            <a:ext cx="12721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Inbal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Paran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415" y="5949227"/>
            <a:ext cx="187852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 Narrow" panose="020B0606020202030204" pitchFamily="34" charset="0"/>
              </a:rPr>
              <a:t>Physiology of slow learning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79" y="5970690"/>
            <a:ext cx="187852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 Narrow" panose="020B0606020202030204" pitchFamily="34" charset="0"/>
              </a:rPr>
              <a:t>Components of explicit learning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2807" y="5970689"/>
            <a:ext cx="201975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 Narrow" panose="020B0606020202030204" pitchFamily="34" charset="0"/>
              </a:rPr>
              <a:t>Anatomy of age-related motor deficits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1740" r="13650" b="14270"/>
          <a:stretch/>
        </p:blipFill>
        <p:spPr>
          <a:xfrm>
            <a:off x="6426557" y="3845542"/>
            <a:ext cx="1380615" cy="1725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72564" y="2909256"/>
            <a:ext cx="17851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Yoel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Ziblat</a:t>
            </a:r>
            <a:r>
              <a:rPr lang="en-US" dirty="0" smtClean="0"/>
              <a:t>-Shay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7368" y="3224807"/>
            <a:ext cx="197200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 Narrow" panose="020B0606020202030204" pitchFamily="34" charset="0"/>
              </a:rPr>
              <a:t>Noise and learning in baseline movements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23" y="1102269"/>
            <a:ext cx="1272139" cy="17975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8906" y="5499554"/>
            <a:ext cx="123366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Tamar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Dvir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8906" y="5868882"/>
            <a:ext cx="197200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 Narrow" panose="020B0606020202030204" pitchFamily="34" charset="0"/>
              </a:rPr>
              <a:t>Motor control in autism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705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A model of the motor system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4294967295"/>
          </p:nvPr>
        </p:nvSpPr>
        <p:spPr>
          <a:xfrm>
            <a:off x="8265161" y="6248400"/>
            <a:ext cx="193039" cy="2870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74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9950" y="2091961"/>
            <a:ext cx="6659319" cy="335633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575844" y="6248400"/>
            <a:ext cx="2243468" cy="348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Kandel Schwartz,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8757" y="3350569"/>
            <a:ext cx="725516" cy="46166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PPC</a:t>
            </a:r>
            <a:endParaRPr kumimoji="0" lang="en-US" sz="2400" b="1" i="0" strike="noStrike" cap="none" spc="0" normalizeH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5962" y="3350568"/>
            <a:ext cx="553995" cy="46166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PM</a:t>
            </a:r>
            <a:endParaRPr kumimoji="0" lang="en-US" sz="2400" b="1" i="0" strike="noStrike" cap="none" spc="0" normalizeH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9981" y="3350567"/>
            <a:ext cx="433769" cy="46166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MI</a:t>
            </a:r>
            <a:endParaRPr kumimoji="0" lang="en-US" sz="2400" b="1" i="0" strike="noStrike" cap="none" spc="0" normalizeH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800987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rPr lang="en-US" dirty="0" smtClean="0"/>
              <a:t>Incorporating subcortical areas</a:t>
            </a:r>
            <a:endParaRPr dirty="0"/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4294967295"/>
          </p:nvPr>
        </p:nvSpPr>
        <p:spPr>
          <a:xfrm>
            <a:off x="8265161" y="6248400"/>
            <a:ext cx="193039" cy="2870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89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677" y="1873812"/>
            <a:ext cx="6946378" cy="404301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575843" y="6248400"/>
            <a:ext cx="3389818" cy="348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Shadmehr and Krakauer, EBR 2008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2745" y="2458659"/>
            <a:ext cx="1068558" cy="46166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Cortex</a:t>
            </a:r>
            <a:endParaRPr kumimoji="0" lang="en-US" sz="2400" b="1" i="0" strike="noStrike" cap="none" spc="0" normalizeH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3669" y="4741492"/>
            <a:ext cx="1769070" cy="46166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Cerebellum</a:t>
            </a:r>
            <a:endParaRPr kumimoji="0" lang="en-US" sz="2400" b="1" i="0" strike="noStrike" cap="none" spc="0" normalizeH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015" y="1642981"/>
            <a:ext cx="2075244" cy="46166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Basal ganglia</a:t>
            </a:r>
            <a:endParaRPr kumimoji="0" lang="en-US" sz="2400" b="1" i="0" strike="noStrike" cap="none" spc="0" normalizeH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352353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segregated loops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06" y="1635885"/>
            <a:ext cx="6080187" cy="44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95"/>
          <p:cNvSpPr/>
          <p:nvPr/>
        </p:nvSpPr>
        <p:spPr>
          <a:xfrm>
            <a:off x="461785" y="6222642"/>
            <a:ext cx="822042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 err="1" smtClean="0"/>
              <a:t>Houk</a:t>
            </a:r>
            <a:r>
              <a:rPr lang="en-US" dirty="0" smtClean="0"/>
              <a:t> in </a:t>
            </a:r>
            <a:r>
              <a:rPr lang="en-US" i="1" dirty="0"/>
              <a:t>Frontal-subcortical Circuits in Psychiatric and Neurological </a:t>
            </a:r>
            <a:r>
              <a:rPr lang="en-US" i="1" dirty="0" smtClean="0"/>
              <a:t>Disorders </a:t>
            </a:r>
            <a:r>
              <a:rPr lang="en-US" dirty="0" smtClean="0"/>
              <a:t>2001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5666705" y="1821581"/>
            <a:ext cx="1769070" cy="46166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Cerebellum</a:t>
            </a:r>
            <a:endParaRPr kumimoji="0" lang="en-US" sz="2400" b="1" i="0" strike="noStrike" cap="none" spc="0" normalizeH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7719" y="1821582"/>
            <a:ext cx="1068558" cy="46166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Cortex</a:t>
            </a:r>
            <a:endParaRPr kumimoji="0" lang="en-US" sz="2400" b="1" i="0" strike="noStrike" cap="none" spc="0" normalizeH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9422" y="1783212"/>
            <a:ext cx="2075244" cy="46166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Basal ganglia</a:t>
            </a:r>
            <a:endParaRPr kumimoji="0" lang="en-US" sz="2400" b="1" i="0" strike="noStrike" cap="none" spc="0" normalizeH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07973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loops with subcortical areas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2320344"/>
          </a:xfrm>
        </p:spPr>
        <p:txBody>
          <a:bodyPr/>
          <a:lstStyle/>
          <a:p>
            <a:pPr rtl="0"/>
            <a:r>
              <a:rPr lang="en-US" dirty="0" smtClean="0"/>
              <a:t>Each area of cerebellum involved in a different information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74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t>Two perturbed reaching tasks</a:t>
            </a:r>
          </a:p>
        </p:txBody>
      </p:sp>
      <p:pic>
        <p:nvPicPr>
          <p:cNvPr id="220" name="image12.png"/>
          <p:cNvPicPr>
            <a:picLocks noChangeAspect="1"/>
          </p:cNvPicPr>
          <p:nvPr/>
        </p:nvPicPr>
        <p:blipFill>
          <a:blip r:embed="rId2">
            <a:extLst/>
          </a:blip>
          <a:srcRect t="7002" r="53052"/>
          <a:stretch>
            <a:fillRect/>
          </a:stretch>
        </p:blipFill>
        <p:spPr>
          <a:xfrm>
            <a:off x="827087" y="3284982"/>
            <a:ext cx="3312867" cy="340734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1115616" y="2492896"/>
            <a:ext cx="2736304" cy="76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Force field perturbation</a:t>
            </a:r>
          </a:p>
        </p:txBody>
      </p:sp>
      <p:sp>
        <p:nvSpPr>
          <p:cNvPr id="222" name="Shape 222"/>
          <p:cNvSpPr/>
          <p:nvPr/>
        </p:nvSpPr>
        <p:spPr>
          <a:xfrm>
            <a:off x="4932040" y="2492896"/>
            <a:ext cx="2736304" cy="76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Visuomotor adaptation</a:t>
            </a:r>
          </a:p>
        </p:txBody>
      </p:sp>
      <p:pic>
        <p:nvPicPr>
          <p:cNvPr id="223" name="image12.png"/>
          <p:cNvPicPr>
            <a:picLocks noChangeAspect="1"/>
          </p:cNvPicPr>
          <p:nvPr/>
        </p:nvPicPr>
        <p:blipFill>
          <a:blip r:embed="rId2">
            <a:extLst/>
          </a:blip>
          <a:srcRect l="61729" t="9827"/>
          <a:stretch>
            <a:fillRect/>
          </a:stretch>
        </p:blipFill>
        <p:spPr>
          <a:xfrm>
            <a:off x="5148063" y="3356990"/>
            <a:ext cx="2700463" cy="33039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9106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t>Cerebellum required for both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83568" y="5229199"/>
            <a:ext cx="7772401" cy="136815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t>Patients with cerebellar degeneration</a:t>
            </a:r>
          </a:p>
        </p:txBody>
      </p:sp>
      <p:pic>
        <p:nvPicPr>
          <p:cNvPr id="227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696" y="1700808"/>
            <a:ext cx="4680521" cy="343426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817885" y="6055638"/>
            <a:ext cx="2641622" cy="34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Rabe, </a:t>
            </a:r>
            <a:r>
              <a:rPr i="1"/>
              <a:t>J Neurophysiol</a:t>
            </a:r>
            <a:r>
              <a:t>, 2009</a:t>
            </a:r>
          </a:p>
        </p:txBody>
      </p:sp>
      <p:pic>
        <p:nvPicPr>
          <p:cNvPr id="229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6372" y="1849645"/>
            <a:ext cx="1180802" cy="15729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5452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34777</TotalTime>
  <Words>612</Words>
  <Application>Microsoft Office PowerPoint</Application>
  <PresentationFormat>On-screen Show (4:3)</PresentationFormat>
  <Paragraphs>155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 Narrow</vt:lpstr>
      <vt:lpstr>Helvetica</vt:lpstr>
      <vt:lpstr>Helvetica Neue</vt:lpstr>
      <vt:lpstr>Tahoma</vt:lpstr>
      <vt:lpstr>Times New Roman</vt:lpstr>
      <vt:lpstr>Default</vt:lpstr>
      <vt:lpstr>The cerebellar role in correcting reach errors:  hierarchical processing or integration</vt:lpstr>
      <vt:lpstr>Check out our current work!</vt:lpstr>
      <vt:lpstr>Introduction</vt:lpstr>
      <vt:lpstr>A model of the motor system</vt:lpstr>
      <vt:lpstr>Incorporating subcortical areas</vt:lpstr>
      <vt:lpstr>Parallel segregated loops</vt:lpstr>
      <vt:lpstr>Parallel loops with subcortical areas</vt:lpstr>
      <vt:lpstr>Two perturbed reaching tasks</vt:lpstr>
      <vt:lpstr>Cerebellum required for both</vt:lpstr>
      <vt:lpstr>Performance uncorrelated in FF and VM</vt:lpstr>
      <vt:lpstr>Correlation of cerebellar volume to task performance</vt:lpstr>
      <vt:lpstr>Cerebellum required to incorporate visual information</vt:lpstr>
      <vt:lpstr>Progressively motor caudal areas used in each task</vt:lpstr>
      <vt:lpstr>The hierarchy of control of reaching movements</vt:lpstr>
      <vt:lpstr>Translating this insight to our understanding of cortex</vt:lpstr>
      <vt:lpstr>Cortical representation is a paired hierarchy</vt:lpstr>
      <vt:lpstr>A proposal</vt:lpstr>
      <vt:lpstr>A proposal about the cortical hierarchy</vt:lpstr>
      <vt:lpstr>Cortical representation is predictive</vt:lpstr>
      <vt:lpstr>A new neuroanatomy of motor control</vt:lpstr>
      <vt:lpstr>Parietal cortex in our proposal</vt:lpstr>
      <vt:lpstr>Proposed roles for parietal cortex</vt:lpstr>
      <vt:lpstr>Look at movement in the MRI</vt:lpstr>
      <vt:lpstr>Decoding movement direction from pattern of fMRI activity</vt:lpstr>
      <vt:lpstr>Many areas of cortex reflect movement</vt:lpstr>
      <vt:lpstr>After adaptation: visual, motor and parietal!</vt:lpstr>
      <vt:lpstr>Parietal areas are motor-colored visual representation</vt:lpstr>
      <vt:lpstr>Premotor cortex in our proposal</vt:lpstr>
      <vt:lpstr>Premotor role in state action</vt:lpstr>
      <vt:lpstr>Pre-motor neurons coding for task action</vt:lpstr>
      <vt:lpstr>Interaction of pre-motor and parietal cortex</vt:lpstr>
      <vt:lpstr>Interaction of pre-motor and parietal cortex</vt:lpstr>
      <vt:lpstr>Information flow from PM to Parietal changes direction during task</vt:lpstr>
      <vt:lpstr>Summary</vt:lpstr>
      <vt:lpstr>Thanks!</vt:lpstr>
      <vt:lpstr>Check out our current work!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cerebellar role in correcting reach errors:  hierarchical processing or integration</dc:title>
  <dc:creator>עופר דונחין</dc:creator>
  <cp:lastModifiedBy>Windows User</cp:lastModifiedBy>
  <cp:revision>64</cp:revision>
  <dcterms:modified xsi:type="dcterms:W3CDTF">2018-03-14T15:29:37Z</dcterms:modified>
</cp:coreProperties>
</file>